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 uri="GoogleSlidesCustomDataVersion2">
      <go:slidesCustomData xmlns:go="http://customooxmlschemas.google.com/" r:id="rId27" roundtripDataSignature="AMtx7mhVBjS3oaXagZz0UG7HqhmbSVpL2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7"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 name="Shape 30"/>
        <p:cNvGrpSpPr/>
        <p:nvPr/>
      </p:nvGrpSpPr>
      <p:grpSpPr>
        <a:xfrm>
          <a:off x="0" y="0"/>
          <a:ext cx="0" cy="0"/>
          <a:chOff x="0" y="0"/>
          <a:chExt cx="0" cy="0"/>
        </a:xfrm>
      </p:grpSpPr>
      <p:sp>
        <p:nvSpPr>
          <p:cNvPr id="31" name="Google Shape;31;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 name="Google Shape;32;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a202e24b71_0_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0" name="Google Shape;100;g2a202e24b71_0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a202e24b71_0_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6" name="Google Shape;106;g2a202e24b71_0_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62e494f0a5_1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2" name="Google Shape;112;g262e494f0a5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62e494f0a5_1_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8" name="Google Shape;118;g262e494f0a5_1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62e494f0a5_1_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62e494f0a5_1_3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5" name="Google Shape;125;g262e494f0a5_1_35: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62e494f0a5_2_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62e494f0a5_2_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 name="Google Shape;133;g262e494f0a5_2_4: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62e494f0a5_1_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62e494f0a5_1_4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1" name="Google Shape;141;g262e494f0a5_1_42: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62e494f0a5_1_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62e494f0a5_1_5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g262e494f0a5_1_56: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62e494f0a5_1_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62e494f0a5_1_2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9" name="Google Shape;159;g262e494f0a5_1_29: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62e494f0a5_1_7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62e494f0a5_1_7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8" name="Google Shape;168;g262e494f0a5_1_73: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 name="Shape 36"/>
        <p:cNvGrpSpPr/>
        <p:nvPr/>
      </p:nvGrpSpPr>
      <p:grpSpPr>
        <a:xfrm>
          <a:off x="0" y="0"/>
          <a:ext cx="0" cy="0"/>
          <a:chOff x="0" y="0"/>
          <a:chExt cx="0" cy="0"/>
        </a:xfrm>
      </p:grpSpPr>
      <p:sp>
        <p:nvSpPr>
          <p:cNvPr id="37" name="Google Shape;37;g2763347247d_0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8" name="Google Shape;38;g2763347247d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62e494f0a5_1_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4" name="Google Shape;174;g262e494f0a5_1_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62e494f0a5_1_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62e494f0a5_1_1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1" name="Google Shape;181;g262e494f0a5_1_17: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4" name="Google Shape;44;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 name="Shape 49"/>
        <p:cNvGrpSpPr/>
        <p:nvPr/>
      </p:nvGrpSpPr>
      <p:grpSpPr>
        <a:xfrm>
          <a:off x="0" y="0"/>
          <a:ext cx="0" cy="0"/>
          <a:chOff x="0" y="0"/>
          <a:chExt cx="0" cy="0"/>
        </a:xfrm>
      </p:grpSpPr>
      <p:sp>
        <p:nvSpPr>
          <p:cNvPr id="50" name="Google Shape;50;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1" name="Google Shape;51;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2a3012602fc_1_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1" name="Google Shape;61;g2a3012602fc_1_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a3012602fc_1_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1" name="Google Shape;71;g2a3012602fc_1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0" name="Google Shape;80;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8" name="Google Shape;88;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4" name="Google Shape;94;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bg>
      <p:bgPr>
        <a:solidFill>
          <a:schemeClr val="lt1"/>
        </a:solidFill>
      </p:bgPr>
    </p:bg>
    <p:spTree>
      <p:nvGrpSpPr>
        <p:cNvPr id="16" name="Shape 16"/>
        <p:cNvGrpSpPr/>
        <p:nvPr/>
      </p:nvGrpSpPr>
      <p:grpSpPr>
        <a:xfrm>
          <a:off x="0" y="0"/>
          <a:ext cx="0" cy="0"/>
          <a:chOff x="0" y="0"/>
          <a:chExt cx="0" cy="0"/>
        </a:xfrm>
      </p:grpSpPr>
      <p:sp>
        <p:nvSpPr>
          <p:cNvPr id="17" name="Google Shape;17;p8"/>
          <p:cNvSpPr txBox="1"/>
          <p:nvPr>
            <p:ph type="ctrTitle"/>
          </p:nvPr>
        </p:nvSpPr>
        <p:spPr>
          <a:xfrm>
            <a:off x="914400" y="1143001"/>
            <a:ext cx="10363200" cy="1470025"/>
          </a:xfrm>
          <a:prstGeom prst="rect">
            <a:avLst/>
          </a:prstGeom>
          <a:solidFill>
            <a:srgbClr val="BFBFBF"/>
          </a:solid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rgbClr val="9C1D22"/>
              </a:buClr>
              <a:buSzPts val="4400"/>
              <a:buFont typeface="Calibri"/>
              <a:buNone/>
              <a:defRPr>
                <a:solidFill>
                  <a:srgbClr val="9C1D2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pic>
        <p:nvPicPr>
          <p:cNvPr descr="C:\Users\evan\work\courses_vc\r_course_bh\common\accelebrate_logo_tm_cert.png" id="18" name="Google Shape;18;p8"/>
          <p:cNvPicPr preferRelativeResize="0"/>
          <p:nvPr/>
        </p:nvPicPr>
        <p:blipFill rotWithShape="1">
          <a:blip r:embed="rId2">
            <a:alphaModFix/>
          </a:blip>
          <a:srcRect b="0" l="0" r="0" t="0"/>
          <a:stretch/>
        </p:blipFill>
        <p:spPr>
          <a:xfrm>
            <a:off x="4368801" y="3657600"/>
            <a:ext cx="3771900" cy="1209962"/>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9" name="Shape 19"/>
        <p:cNvGrpSpPr/>
        <p:nvPr/>
      </p:nvGrpSpPr>
      <p:grpSpPr>
        <a:xfrm>
          <a:off x="0" y="0"/>
          <a:ext cx="0" cy="0"/>
          <a:chOff x="0" y="0"/>
          <a:chExt cx="0" cy="0"/>
        </a:xfrm>
      </p:grpSpPr>
      <p:sp>
        <p:nvSpPr>
          <p:cNvPr id="20" name="Google Shape;20;p9"/>
          <p:cNvSpPr txBox="1"/>
          <p:nvPr>
            <p:ph idx="1" type="body"/>
          </p:nvPr>
        </p:nvSpPr>
        <p:spPr>
          <a:xfrm>
            <a:off x="406400" y="1219200"/>
            <a:ext cx="11582400" cy="5181600"/>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rgbClr val="3C5184"/>
              </a:buClr>
              <a:buSzPts val="3200"/>
              <a:buFont typeface="Arial"/>
              <a:buChar char="•"/>
              <a:defRPr/>
            </a:lvl1pPr>
            <a:lvl2pPr indent="-406400" lvl="1" marL="914400" algn="l">
              <a:lnSpc>
                <a:spcPct val="100000"/>
              </a:lnSpc>
              <a:spcBef>
                <a:spcPts val="560"/>
              </a:spcBef>
              <a:spcAft>
                <a:spcPts val="0"/>
              </a:spcAft>
              <a:buClr>
                <a:srgbClr val="3C5184"/>
              </a:buClr>
              <a:buSzPts val="2800"/>
              <a:buFont typeface="Arial"/>
              <a:buChar char="•"/>
              <a:defRPr/>
            </a:lvl2pPr>
            <a:lvl3pPr indent="-381000" lvl="2" marL="1371600" algn="l">
              <a:lnSpc>
                <a:spcPct val="100000"/>
              </a:lnSpc>
              <a:spcBef>
                <a:spcPts val="480"/>
              </a:spcBef>
              <a:spcAft>
                <a:spcPts val="0"/>
              </a:spcAft>
              <a:buClr>
                <a:srgbClr val="3C5184"/>
              </a:buClr>
              <a:buSzPts val="2400"/>
              <a:buFont typeface="Arial"/>
              <a:buChar char="•"/>
              <a:defRPr/>
            </a:lvl3pPr>
            <a:lvl4pPr indent="-355600" lvl="3" marL="1828800" algn="l">
              <a:lnSpc>
                <a:spcPct val="100000"/>
              </a:lnSpc>
              <a:spcBef>
                <a:spcPts val="400"/>
              </a:spcBef>
              <a:spcAft>
                <a:spcPts val="0"/>
              </a:spcAft>
              <a:buClr>
                <a:srgbClr val="3C5184"/>
              </a:buClr>
              <a:buSzPts val="2000"/>
              <a:buFont typeface="Arial"/>
              <a:buChar char="•"/>
              <a:defRPr/>
            </a:lvl4pPr>
            <a:lvl5pPr indent="-355600" lvl="4" marL="2286000" algn="l">
              <a:lnSpc>
                <a:spcPct val="100000"/>
              </a:lnSpc>
              <a:spcBef>
                <a:spcPts val="400"/>
              </a:spcBef>
              <a:spcAft>
                <a:spcPts val="0"/>
              </a:spcAft>
              <a:buClr>
                <a:srgbClr val="3C5184"/>
              </a:buClr>
              <a:buSzPts val="2000"/>
              <a:buFont typeface="Arial"/>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1" name="Google Shape;21;p9"/>
          <p:cNvSpPr txBox="1"/>
          <p:nvPr>
            <p:ph type="title"/>
          </p:nvPr>
        </p:nvSpPr>
        <p:spPr>
          <a:xfrm>
            <a:off x="0" y="0"/>
            <a:ext cx="12192000" cy="990600"/>
          </a:xfrm>
          <a:prstGeom prst="rect">
            <a:avLst/>
          </a:prstGeom>
          <a:gradFill>
            <a:gsLst>
              <a:gs pos="0">
                <a:srgbClr val="CACACA"/>
              </a:gs>
              <a:gs pos="35000">
                <a:srgbClr val="D9D9D9"/>
              </a:gs>
              <a:gs pos="100000">
                <a:srgbClr val="F1F1F1"/>
              </a:gs>
            </a:gsLst>
            <a:lin ang="16200000" scaled="0"/>
          </a:gradFill>
          <a:ln cap="flat" cmpd="sng" w="9525">
            <a:solidFill>
              <a:srgbClr val="777777"/>
            </a:solidFill>
            <a:prstDash val="solid"/>
            <a:round/>
            <a:headEnd len="sm" w="sm" type="none"/>
            <a:tailEnd len="sm" w="sm" type="none"/>
          </a:ln>
          <a:effectLst>
            <a:outerShdw blurRad="40000" rotWithShape="0" dir="5400000" dist="20000">
              <a:srgbClr val="000000">
                <a:alpha val="37254"/>
              </a:srgbClr>
            </a:outerShdw>
          </a:effectLst>
        </p:spPr>
        <p:txBody>
          <a:bodyPr anchorCtr="0" anchor="ctr" bIns="45700" lIns="91425" spcFirstLastPara="1" rIns="91425" wrap="square" tIns="45700">
            <a:normAutofit/>
          </a:bodyPr>
          <a:lstStyle>
            <a:lvl1pPr lvl="0" algn="ctr">
              <a:lnSpc>
                <a:spcPct val="100000"/>
              </a:lnSpc>
              <a:spcBef>
                <a:spcPts val="0"/>
              </a:spcBef>
              <a:spcAft>
                <a:spcPts val="0"/>
              </a:spcAft>
              <a:buClr>
                <a:srgbClr val="C00000"/>
              </a:buClr>
              <a:buSzPts val="4400"/>
              <a:buFont typeface="Calibri"/>
              <a:buNone/>
              <a:defRPr>
                <a:solidFill>
                  <a:srgbClr val="C00000"/>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de Slide">
  <p:cSld name="Code Slide">
    <p:spTree>
      <p:nvGrpSpPr>
        <p:cNvPr id="22" name="Shape 22"/>
        <p:cNvGrpSpPr/>
        <p:nvPr/>
      </p:nvGrpSpPr>
      <p:grpSpPr>
        <a:xfrm>
          <a:off x="0" y="0"/>
          <a:ext cx="0" cy="0"/>
          <a:chOff x="0" y="0"/>
          <a:chExt cx="0" cy="0"/>
        </a:xfrm>
      </p:grpSpPr>
      <p:sp>
        <p:nvSpPr>
          <p:cNvPr id="23" name="Google Shape;23;p10"/>
          <p:cNvSpPr txBox="1"/>
          <p:nvPr>
            <p:ph idx="1" type="body"/>
          </p:nvPr>
        </p:nvSpPr>
        <p:spPr>
          <a:xfrm>
            <a:off x="406400" y="990600"/>
            <a:ext cx="11480800" cy="2057400"/>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accent3"/>
              </a:buClr>
              <a:buSzPts val="2800"/>
              <a:buChar char="•"/>
              <a:defRPr sz="2800"/>
            </a:lvl1pPr>
            <a:lvl2pPr indent="-228600" lvl="1" marL="914400" algn="l">
              <a:lnSpc>
                <a:spcPct val="100000"/>
              </a:lnSpc>
              <a:spcBef>
                <a:spcPts val="480"/>
              </a:spcBef>
              <a:spcAft>
                <a:spcPts val="0"/>
              </a:spcAft>
              <a:buClr>
                <a:schemeClr val="dk1"/>
              </a:buClr>
              <a:buSzPts val="2400"/>
              <a:buFont typeface="Calibri"/>
              <a:buNone/>
              <a:defRPr sz="2400"/>
            </a:lvl2pPr>
            <a:lvl3pPr indent="-228600" lvl="2" marL="1371600" algn="l">
              <a:lnSpc>
                <a:spcPct val="100000"/>
              </a:lnSpc>
              <a:spcBef>
                <a:spcPts val="480"/>
              </a:spcBef>
              <a:spcAft>
                <a:spcPts val="0"/>
              </a:spcAft>
              <a:buClr>
                <a:schemeClr val="dk1"/>
              </a:buClr>
              <a:buSzPts val="2400"/>
              <a:buFont typeface="Calibri"/>
              <a:buNone/>
              <a:defRPr/>
            </a:lvl3pPr>
            <a:lvl4pPr indent="-228600" lvl="3" marL="1828800" algn="l">
              <a:lnSpc>
                <a:spcPct val="100000"/>
              </a:lnSpc>
              <a:spcBef>
                <a:spcPts val="400"/>
              </a:spcBef>
              <a:spcAft>
                <a:spcPts val="0"/>
              </a:spcAft>
              <a:buClr>
                <a:schemeClr val="dk1"/>
              </a:buClr>
              <a:buSzPts val="2000"/>
              <a:buFont typeface="Calibri"/>
              <a:buNone/>
              <a:defRPr/>
            </a:lvl4pPr>
            <a:lvl5pPr indent="-228600" lvl="4" marL="2286000" algn="l">
              <a:lnSpc>
                <a:spcPct val="100000"/>
              </a:lnSpc>
              <a:spcBef>
                <a:spcPts val="400"/>
              </a:spcBef>
              <a:spcAft>
                <a:spcPts val="0"/>
              </a:spcAft>
              <a:buClr>
                <a:schemeClr val="dk1"/>
              </a:buClr>
              <a:buSzPts val="2000"/>
              <a:buFont typeface="Calibri"/>
              <a:buNone/>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4" name="Google Shape;24;p10"/>
          <p:cNvSpPr txBox="1"/>
          <p:nvPr>
            <p:ph idx="2" type="body"/>
          </p:nvPr>
        </p:nvSpPr>
        <p:spPr>
          <a:xfrm>
            <a:off x="406400" y="3200400"/>
            <a:ext cx="11480800" cy="3124200"/>
          </a:xfrm>
          <a:prstGeom prst="rect">
            <a:avLst/>
          </a:prstGeom>
          <a:noFill/>
          <a:ln cap="flat" cmpd="sng" w="9525">
            <a:solidFill>
              <a:schemeClr val="dk1"/>
            </a:solidFill>
            <a:prstDash val="solid"/>
            <a:round/>
            <a:headEnd len="sm" w="sm" type="none"/>
            <a:tailEnd len="sm" w="sm" type="none"/>
          </a:ln>
        </p:spPr>
        <p:txBody>
          <a:bodyPr anchorCtr="0" anchor="t" bIns="45700" lIns="91425" spcFirstLastPara="1" rIns="91425" wrap="square" tIns="45700">
            <a:normAutofit/>
          </a:bodyPr>
          <a:lstStyle>
            <a:lvl1pPr indent="-228600" lvl="0" marL="457200" algn="l">
              <a:lnSpc>
                <a:spcPct val="100000"/>
              </a:lnSpc>
              <a:spcBef>
                <a:spcPts val="400"/>
              </a:spcBef>
              <a:spcAft>
                <a:spcPts val="0"/>
              </a:spcAft>
              <a:buClr>
                <a:schemeClr val="dk1"/>
              </a:buClr>
              <a:buSzPts val="2000"/>
              <a:buFont typeface="Consolas"/>
              <a:buNone/>
              <a:defRPr sz="2000">
                <a:latin typeface="Consolas"/>
                <a:ea typeface="Consolas"/>
                <a:cs typeface="Consolas"/>
                <a:sym typeface="Consolas"/>
              </a:defRPr>
            </a:lvl1pPr>
            <a:lvl2pPr indent="-228600" lvl="1" marL="914400" algn="l">
              <a:lnSpc>
                <a:spcPct val="100000"/>
              </a:lnSpc>
              <a:spcBef>
                <a:spcPts val="400"/>
              </a:spcBef>
              <a:spcAft>
                <a:spcPts val="0"/>
              </a:spcAft>
              <a:buClr>
                <a:schemeClr val="dk1"/>
              </a:buClr>
              <a:buSzPts val="2000"/>
              <a:buFont typeface="Consolas"/>
              <a:buNone/>
              <a:defRPr sz="2000">
                <a:latin typeface="Consolas"/>
                <a:ea typeface="Consolas"/>
                <a:cs typeface="Consolas"/>
                <a:sym typeface="Consolas"/>
              </a:defRPr>
            </a:lvl2pPr>
            <a:lvl3pPr indent="-228600" lvl="2" marL="1371600" algn="l">
              <a:lnSpc>
                <a:spcPct val="100000"/>
              </a:lnSpc>
              <a:spcBef>
                <a:spcPts val="400"/>
              </a:spcBef>
              <a:spcAft>
                <a:spcPts val="0"/>
              </a:spcAft>
              <a:buClr>
                <a:schemeClr val="dk1"/>
              </a:buClr>
              <a:buSzPts val="2000"/>
              <a:buFont typeface="Consolas"/>
              <a:buNone/>
              <a:defRPr sz="2000">
                <a:latin typeface="Consolas"/>
                <a:ea typeface="Consolas"/>
                <a:cs typeface="Consolas"/>
                <a:sym typeface="Consolas"/>
              </a:defRPr>
            </a:lvl3pPr>
            <a:lvl4pPr indent="-228600" lvl="3" marL="1828800" algn="l">
              <a:lnSpc>
                <a:spcPct val="100000"/>
              </a:lnSpc>
              <a:spcBef>
                <a:spcPts val="400"/>
              </a:spcBef>
              <a:spcAft>
                <a:spcPts val="0"/>
              </a:spcAft>
              <a:buClr>
                <a:schemeClr val="dk1"/>
              </a:buClr>
              <a:buSzPts val="2000"/>
              <a:buFont typeface="Consolas"/>
              <a:buNone/>
              <a:defRPr sz="2000">
                <a:latin typeface="Consolas"/>
                <a:ea typeface="Consolas"/>
                <a:cs typeface="Consolas"/>
                <a:sym typeface="Consolas"/>
              </a:defRPr>
            </a:lvl4pPr>
            <a:lvl5pPr indent="-228600" lvl="4" marL="2286000" algn="l">
              <a:lnSpc>
                <a:spcPct val="100000"/>
              </a:lnSpc>
              <a:spcBef>
                <a:spcPts val="400"/>
              </a:spcBef>
              <a:spcAft>
                <a:spcPts val="0"/>
              </a:spcAft>
              <a:buClr>
                <a:schemeClr val="dk1"/>
              </a:buClr>
              <a:buSzPts val="2000"/>
              <a:buFont typeface="Consolas"/>
              <a:buNone/>
              <a:defRPr sz="2000">
                <a:latin typeface="Consolas"/>
                <a:ea typeface="Consolas"/>
                <a:cs typeface="Consolas"/>
                <a:sym typeface="Consolas"/>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5" name="Google Shape;25;p10"/>
          <p:cNvSpPr txBox="1"/>
          <p:nvPr>
            <p:ph type="title"/>
          </p:nvPr>
        </p:nvSpPr>
        <p:spPr>
          <a:xfrm>
            <a:off x="0" y="0"/>
            <a:ext cx="12192000" cy="990600"/>
          </a:xfrm>
          <a:prstGeom prst="rect">
            <a:avLst/>
          </a:prstGeom>
          <a:gradFill>
            <a:gsLst>
              <a:gs pos="0">
                <a:srgbClr val="CACACA"/>
              </a:gs>
              <a:gs pos="35000">
                <a:srgbClr val="D9D9D9"/>
              </a:gs>
              <a:gs pos="100000">
                <a:srgbClr val="F1F1F1"/>
              </a:gs>
            </a:gsLst>
            <a:lin ang="16200000" scaled="0"/>
          </a:gradFill>
          <a:ln cap="flat" cmpd="sng" w="9525">
            <a:solidFill>
              <a:srgbClr val="777777"/>
            </a:solidFill>
            <a:prstDash val="solid"/>
            <a:round/>
            <a:headEnd len="sm" w="sm" type="none"/>
            <a:tailEnd len="sm" w="sm" type="none"/>
          </a:ln>
          <a:effectLst>
            <a:outerShdw blurRad="40000" rotWithShape="0" dir="5400000" dist="20000">
              <a:srgbClr val="000000">
                <a:alpha val="37254"/>
              </a:srgbClr>
            </a:outerShdw>
          </a:effectLst>
        </p:spPr>
        <p:txBody>
          <a:bodyPr anchorCtr="0" anchor="ctr" bIns="45700" lIns="91425" spcFirstLastPara="1" rIns="91425" wrap="square" tIns="45700">
            <a:normAutofit/>
          </a:bodyPr>
          <a:lstStyle>
            <a:lvl1pPr lvl="0" algn="ctr">
              <a:lnSpc>
                <a:spcPct val="100000"/>
              </a:lnSpc>
              <a:spcBef>
                <a:spcPts val="0"/>
              </a:spcBef>
              <a:spcAft>
                <a:spcPts val="0"/>
              </a:spcAft>
              <a:buClr>
                <a:srgbClr val="C00000"/>
              </a:buClr>
              <a:buSzPts val="4400"/>
              <a:buFont typeface="Calibri"/>
              <a:buNone/>
              <a:defRPr>
                <a:solidFill>
                  <a:srgbClr val="C00000"/>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p:cSld name="Picture with Caption">
    <p:spTree>
      <p:nvGrpSpPr>
        <p:cNvPr id="26" name="Shape 26"/>
        <p:cNvGrpSpPr/>
        <p:nvPr/>
      </p:nvGrpSpPr>
      <p:grpSpPr>
        <a:xfrm>
          <a:off x="0" y="0"/>
          <a:ext cx="0" cy="0"/>
          <a:chOff x="0" y="0"/>
          <a:chExt cx="0" cy="0"/>
        </a:xfrm>
      </p:grpSpPr>
      <p:sp>
        <p:nvSpPr>
          <p:cNvPr id="27" name="Google Shape;27;p11"/>
          <p:cNvSpPr/>
          <p:nvPr>
            <p:ph idx="2" type="pic"/>
          </p:nvPr>
        </p:nvSpPr>
        <p:spPr>
          <a:xfrm>
            <a:off x="2336800" y="990600"/>
            <a:ext cx="7368117" cy="3736975"/>
          </a:xfrm>
          <a:prstGeom prst="rect">
            <a:avLst/>
          </a:prstGeom>
          <a:noFill/>
          <a:ln>
            <a:noFill/>
          </a:ln>
        </p:spPr>
      </p:sp>
      <p:sp>
        <p:nvSpPr>
          <p:cNvPr id="28" name="Google Shape;28;p11"/>
          <p:cNvSpPr txBox="1"/>
          <p:nvPr>
            <p:ph idx="1" type="body"/>
          </p:nvPr>
        </p:nvSpPr>
        <p:spPr>
          <a:xfrm>
            <a:off x="2336800" y="5441241"/>
            <a:ext cx="7368117" cy="730959"/>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9" name="Google Shape;29;p11"/>
          <p:cNvSpPr txBox="1"/>
          <p:nvPr>
            <p:ph type="title"/>
          </p:nvPr>
        </p:nvSpPr>
        <p:spPr>
          <a:xfrm>
            <a:off x="0" y="0"/>
            <a:ext cx="12192000" cy="990600"/>
          </a:xfrm>
          <a:prstGeom prst="rect">
            <a:avLst/>
          </a:prstGeom>
          <a:gradFill>
            <a:gsLst>
              <a:gs pos="0">
                <a:srgbClr val="CACACA"/>
              </a:gs>
              <a:gs pos="35000">
                <a:srgbClr val="D9D9D9"/>
              </a:gs>
              <a:gs pos="100000">
                <a:srgbClr val="F1F1F1"/>
              </a:gs>
            </a:gsLst>
            <a:lin ang="16200000" scaled="0"/>
          </a:gradFill>
          <a:ln cap="flat" cmpd="sng" w="9525">
            <a:solidFill>
              <a:srgbClr val="777777"/>
            </a:solidFill>
            <a:prstDash val="solid"/>
            <a:round/>
            <a:headEnd len="sm" w="sm" type="none"/>
            <a:tailEnd len="sm" w="sm" type="none"/>
          </a:ln>
          <a:effectLst>
            <a:outerShdw blurRad="40000" rotWithShape="0" dir="5400000" dist="20000">
              <a:srgbClr val="000000">
                <a:alpha val="37254"/>
              </a:srgbClr>
            </a:outerShdw>
          </a:effectLst>
        </p:spPr>
        <p:txBody>
          <a:bodyPr anchorCtr="0" anchor="ctr" bIns="45700" lIns="91425" spcFirstLastPara="1" rIns="91425" wrap="square" tIns="45700">
            <a:normAutofit/>
          </a:bodyPr>
          <a:lstStyle>
            <a:lvl1pPr lvl="0" algn="ctr">
              <a:lnSpc>
                <a:spcPct val="100000"/>
              </a:lnSpc>
              <a:spcBef>
                <a:spcPts val="0"/>
              </a:spcBef>
              <a:spcAft>
                <a:spcPts val="0"/>
              </a:spcAft>
              <a:buClr>
                <a:srgbClr val="C00000"/>
              </a:buClr>
              <a:buSzPts val="4400"/>
              <a:buFont typeface="Calibri"/>
              <a:buNone/>
              <a:defRPr>
                <a:solidFill>
                  <a:srgbClr val="C00000"/>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7"/>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7"/>
          <p:cNvSpPr txBox="1"/>
          <p:nvPr>
            <p:ph idx="1" type="body"/>
          </p:nvPr>
        </p:nvSpPr>
        <p:spPr>
          <a:xfrm>
            <a:off x="609600" y="1600201"/>
            <a:ext cx="109728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7"/>
          <p:cNvSpPr/>
          <p:nvPr/>
        </p:nvSpPr>
        <p:spPr>
          <a:xfrm>
            <a:off x="3556000" y="6553200"/>
            <a:ext cx="6489600" cy="3048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7"/>
          <p:cNvSpPr/>
          <p:nvPr/>
        </p:nvSpPr>
        <p:spPr>
          <a:xfrm>
            <a:off x="10045616" y="6553200"/>
            <a:ext cx="2146384" cy="304800"/>
          </a:xfrm>
          <a:prstGeom prst="rect">
            <a:avLst/>
          </a:prstGeom>
          <a:solidFill>
            <a:srgbClr val="BFBFB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4" name="Google Shape;14;p7"/>
          <p:cNvSpPr/>
          <p:nvPr/>
        </p:nvSpPr>
        <p:spPr>
          <a:xfrm>
            <a:off x="-1" y="6553200"/>
            <a:ext cx="3555900" cy="304800"/>
          </a:xfrm>
          <a:prstGeom prst="rect">
            <a:avLst/>
          </a:prstGeom>
          <a:solidFill>
            <a:srgbClr val="681316"/>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7"/>
          <p:cNvSpPr txBox="1"/>
          <p:nvPr/>
        </p:nvSpPr>
        <p:spPr>
          <a:xfrm>
            <a:off x="10972801" y="6558951"/>
            <a:ext cx="1117599" cy="274606"/>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681316"/>
              </a:buClr>
              <a:buSzPts val="1200"/>
              <a:buFont typeface="Calibri"/>
              <a:buNone/>
            </a:pPr>
            <a:r>
              <a:rPr b="0" i="0" lang="en-US" sz="1200" u="none" cap="none" strike="noStrike">
                <a:solidFill>
                  <a:srgbClr val="681316"/>
                </a:solidFill>
                <a:latin typeface="Calibri"/>
                <a:ea typeface="Calibri"/>
                <a:cs typeface="Calibri"/>
                <a:sym typeface="Calibri"/>
              </a:rPr>
              <a:t>Slide: </a:t>
            </a:r>
            <a:fld id="{00000000-1234-1234-1234-123412341234}" type="slidenum">
              <a:rPr b="0" i="0" lang="en-US" sz="1200" u="none" cap="none" strike="noStrike">
                <a:solidFill>
                  <a:srgbClr val="681316"/>
                </a:solidFill>
                <a:latin typeface="Calibri"/>
                <a:ea typeface="Calibri"/>
                <a:cs typeface="Calibri"/>
                <a:sym typeface="Calibri"/>
              </a:rPr>
              <a:t>‹#›</a:t>
            </a:fld>
            <a:endParaRPr b="0" i="0" sz="1200" u="none" cap="none" strike="noStrike">
              <a:solidFill>
                <a:srgbClr val="681316"/>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cs231n.stanford.edu/"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www.accelebrate.com/intro?e=8716"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hyperlink" Target="https://news.cornell.edu/stories/2019/09/professors-perceptron-paved-way-ai-60-years-too-soon" TargetMode="External"/><Relationship Id="rId4" Type="http://schemas.openxmlformats.org/officeDocument/2006/relationships/hyperlink" Target="https://cs231n.github.io/convolutional-networks/"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2.png"/><Relationship Id="rId4" Type="http://schemas.openxmlformats.org/officeDocument/2006/relationships/image" Target="../media/image11.png"/><Relationship Id="rId5"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 name="Shape 33"/>
        <p:cNvGrpSpPr/>
        <p:nvPr/>
      </p:nvGrpSpPr>
      <p:grpSpPr>
        <a:xfrm>
          <a:off x="0" y="0"/>
          <a:ext cx="0" cy="0"/>
          <a:chOff x="0" y="0"/>
          <a:chExt cx="0" cy="0"/>
        </a:xfrm>
      </p:grpSpPr>
      <p:sp>
        <p:nvSpPr>
          <p:cNvPr id="34" name="Google Shape;34;p1"/>
          <p:cNvSpPr txBox="1"/>
          <p:nvPr>
            <p:ph type="ctrTitle"/>
          </p:nvPr>
        </p:nvSpPr>
        <p:spPr>
          <a:xfrm>
            <a:off x="914400" y="1143001"/>
            <a:ext cx="10363200" cy="1470025"/>
          </a:xfrm>
          <a:prstGeom prst="rect">
            <a:avLst/>
          </a:prstGeom>
          <a:solidFill>
            <a:srgbClr val="BFBFBF"/>
          </a:solid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9C1D22"/>
              </a:buClr>
              <a:buSzPts val="4400"/>
              <a:buFont typeface="Calibri"/>
              <a:buNone/>
            </a:pPr>
            <a:r>
              <a:rPr lang="en-US"/>
              <a:t>Generative AI Overview</a:t>
            </a:r>
            <a:endParaRPr/>
          </a:p>
        </p:txBody>
      </p:sp>
      <p:sp>
        <p:nvSpPr>
          <p:cNvPr id="35" name="Google Shape;35;p1"/>
          <p:cNvSpPr txBox="1"/>
          <p:nvPr/>
        </p:nvSpPr>
        <p:spPr>
          <a:xfrm>
            <a:off x="914400" y="3059675"/>
            <a:ext cx="39033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lang="en-US" sz="1800">
                <a:solidFill>
                  <a:schemeClr val="dk1"/>
                </a:solidFill>
                <a:latin typeface="Calibri"/>
                <a:ea typeface="Calibri"/>
                <a:cs typeface="Calibri"/>
                <a:sym typeface="Calibri"/>
              </a:rPr>
              <a:t>December</a:t>
            </a:r>
            <a:r>
              <a:rPr b="0" i="0" lang="en-US" sz="1800" u="none" cap="none" strike="noStrike">
                <a:solidFill>
                  <a:schemeClr val="dk1"/>
                </a:solidFill>
                <a:latin typeface="Calibri"/>
                <a:ea typeface="Calibri"/>
                <a:cs typeface="Calibri"/>
                <a:sym typeface="Calibri"/>
              </a:rPr>
              <a:t> </a:t>
            </a:r>
            <a:r>
              <a:rPr lang="en-US" sz="1800">
                <a:solidFill>
                  <a:schemeClr val="dk1"/>
                </a:solidFill>
                <a:latin typeface="Calibri"/>
                <a:ea typeface="Calibri"/>
                <a:cs typeface="Calibri"/>
                <a:sym typeface="Calibri"/>
              </a:rPr>
              <a:t>4</a:t>
            </a:r>
            <a:r>
              <a:rPr b="0" i="0" lang="en-US" sz="1800" u="none" cap="none" strike="noStrike">
                <a:solidFill>
                  <a:schemeClr val="dk1"/>
                </a:solidFill>
                <a:latin typeface="Calibri"/>
                <a:ea typeface="Calibri"/>
                <a:cs typeface="Calibri"/>
                <a:sym typeface="Calibri"/>
              </a:rPr>
              <a:t>, 2023  </a:t>
            </a:r>
            <a:r>
              <a:rPr lang="en-US" sz="1800">
                <a:solidFill>
                  <a:schemeClr val="dk1"/>
                </a:solidFill>
                <a:latin typeface="Calibri"/>
                <a:ea typeface="Calibri"/>
                <a:cs typeface="Calibri"/>
                <a:sym typeface="Calibri"/>
              </a:rPr>
              <a:t>Dell</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g2a202e24b71_0_2"/>
          <p:cNvSpPr txBox="1"/>
          <p:nvPr>
            <p:ph idx="1" type="body"/>
          </p:nvPr>
        </p:nvSpPr>
        <p:spPr>
          <a:xfrm>
            <a:off x="406400" y="1219200"/>
            <a:ext cx="11582400" cy="5181600"/>
          </a:xfrm>
          <a:prstGeom prst="rect">
            <a:avLst/>
          </a:prstGeom>
          <a:noFill/>
          <a:ln>
            <a:noFill/>
          </a:ln>
        </p:spPr>
        <p:txBody>
          <a:bodyPr anchorCtr="0" anchor="t" bIns="45700" lIns="91425" spcFirstLastPara="1" rIns="91425" wrap="square" tIns="45700">
            <a:normAutofit/>
          </a:bodyPr>
          <a:lstStyle/>
          <a:p>
            <a:pPr indent="0" lvl="0" marL="457200" rtl="0" algn="l">
              <a:lnSpc>
                <a:spcPct val="100000"/>
              </a:lnSpc>
              <a:spcBef>
                <a:spcPts val="448"/>
              </a:spcBef>
              <a:spcAft>
                <a:spcPts val="0"/>
              </a:spcAft>
              <a:buNone/>
            </a:pPr>
            <a:r>
              <a:rPr lang="en-US"/>
              <a:t>-Github repo - lab files and lecture</a:t>
            </a:r>
            <a:endParaRPr/>
          </a:p>
          <a:p>
            <a:pPr indent="457200" lvl="0" marL="457200" rtl="0" algn="l">
              <a:lnSpc>
                <a:spcPct val="100000"/>
              </a:lnSpc>
              <a:spcBef>
                <a:spcPts val="448"/>
              </a:spcBef>
              <a:spcAft>
                <a:spcPts val="0"/>
              </a:spcAft>
              <a:buNone/>
            </a:pPr>
            <a:r>
              <a:rPr lang="en-US"/>
              <a:t>https://github.com/BerkeleyDataScienceGroup/8716_material</a:t>
            </a:r>
            <a:endParaRPr/>
          </a:p>
          <a:p>
            <a:pPr indent="0" lvl="0" marL="457200" rtl="0" algn="l">
              <a:spcBef>
                <a:spcPts val="448"/>
              </a:spcBef>
              <a:spcAft>
                <a:spcPts val="0"/>
              </a:spcAft>
              <a:buNone/>
            </a:pPr>
            <a:r>
              <a:t/>
            </a:r>
            <a:endParaRPr/>
          </a:p>
          <a:p>
            <a:pPr indent="0" lvl="0" marL="0" rtl="0" algn="l">
              <a:spcBef>
                <a:spcPts val="448"/>
              </a:spcBef>
              <a:spcAft>
                <a:spcPts val="0"/>
              </a:spcAft>
              <a:buClr>
                <a:schemeClr val="dk1"/>
              </a:buClr>
              <a:buSzPts val="1100"/>
              <a:buFont typeface="Arial"/>
              <a:buNone/>
            </a:pPr>
            <a:r>
              <a:rPr lang="en-US"/>
              <a:t>C</a:t>
            </a:r>
            <a:r>
              <a:rPr lang="en-US"/>
              <a:t>h1_demo_GPT_onOpenAI.ipynb</a:t>
            </a:r>
            <a:endParaRPr/>
          </a:p>
          <a:p>
            <a:pPr indent="0" lvl="0" marL="0" rtl="0" algn="l">
              <a:spcBef>
                <a:spcPts val="448"/>
              </a:spcBef>
              <a:spcAft>
                <a:spcPts val="0"/>
              </a:spcAft>
              <a:buClr>
                <a:schemeClr val="dk1"/>
              </a:buClr>
              <a:buSzPts val="1100"/>
              <a:buFont typeface="Arial"/>
              <a:buNone/>
            </a:pPr>
            <a:r>
              <a:rPr lang="en-US"/>
              <a:t>Ch1_exercise1_create_accounts.docx</a:t>
            </a:r>
            <a:endParaRPr/>
          </a:p>
          <a:p>
            <a:pPr indent="0" lvl="0" marL="0" rtl="0" algn="l">
              <a:spcBef>
                <a:spcPts val="448"/>
              </a:spcBef>
              <a:spcAft>
                <a:spcPts val="0"/>
              </a:spcAft>
              <a:buClr>
                <a:schemeClr val="dk1"/>
              </a:buClr>
              <a:buSzPts val="1100"/>
              <a:buFont typeface="Arial"/>
              <a:buNone/>
            </a:pPr>
            <a:r>
              <a:rPr lang="en-US"/>
              <a:t>Ch1_exercise2_openAIplayground.docx</a:t>
            </a:r>
            <a:endParaRPr/>
          </a:p>
          <a:p>
            <a:pPr indent="0" lvl="0" marL="0" rtl="0" algn="l">
              <a:spcBef>
                <a:spcPts val="448"/>
              </a:spcBef>
              <a:spcAft>
                <a:spcPts val="0"/>
              </a:spcAft>
              <a:buClr>
                <a:schemeClr val="dk1"/>
              </a:buClr>
              <a:buSzPts val="1100"/>
              <a:buFont typeface="Arial"/>
              <a:buNone/>
            </a:pPr>
            <a:r>
              <a:rPr lang="en-US"/>
              <a:t>Ch1_exercise3_IntroductiontoGenerativeAI.docx</a:t>
            </a:r>
            <a:endParaRPr/>
          </a:p>
          <a:p>
            <a:pPr indent="0" lvl="0" marL="0" rtl="0" algn="l">
              <a:lnSpc>
                <a:spcPct val="100000"/>
              </a:lnSpc>
              <a:spcBef>
                <a:spcPts val="448"/>
              </a:spcBef>
              <a:spcAft>
                <a:spcPts val="0"/>
              </a:spcAft>
              <a:buNone/>
            </a:pPr>
            <a:r>
              <a:t/>
            </a:r>
            <a:endParaRPr/>
          </a:p>
          <a:p>
            <a:pPr indent="0" lvl="0" marL="457200" rtl="0" algn="l">
              <a:lnSpc>
                <a:spcPct val="100000"/>
              </a:lnSpc>
              <a:spcBef>
                <a:spcPts val="448"/>
              </a:spcBef>
              <a:spcAft>
                <a:spcPts val="0"/>
              </a:spcAft>
              <a:buNone/>
            </a:pPr>
            <a:r>
              <a:t/>
            </a:r>
            <a:endParaRPr/>
          </a:p>
        </p:txBody>
      </p:sp>
      <p:sp>
        <p:nvSpPr>
          <p:cNvPr id="103" name="Google Shape;103;g2a202e24b71_0_2"/>
          <p:cNvSpPr txBox="1"/>
          <p:nvPr>
            <p:ph type="title"/>
          </p:nvPr>
        </p:nvSpPr>
        <p:spPr>
          <a:xfrm>
            <a:off x="0" y="0"/>
            <a:ext cx="12192000" cy="990600"/>
          </a:xfrm>
          <a:prstGeom prst="rect">
            <a:avLst/>
          </a:prstGeom>
          <a:gradFill>
            <a:gsLst>
              <a:gs pos="0">
                <a:srgbClr val="CACACA"/>
              </a:gs>
              <a:gs pos="35000">
                <a:srgbClr val="D9D9D9"/>
              </a:gs>
              <a:gs pos="100000">
                <a:srgbClr val="F1F1F1"/>
              </a:gs>
            </a:gsLst>
            <a:lin ang="16200038" scaled="0"/>
          </a:gradFill>
          <a:ln cap="flat" cmpd="sng" w="9525">
            <a:solidFill>
              <a:srgbClr val="777777"/>
            </a:solidFill>
            <a:prstDash val="solid"/>
            <a:round/>
            <a:headEnd len="sm" w="sm" type="none"/>
            <a:tailEnd len="sm" w="sm" type="none"/>
          </a:ln>
          <a:effectLst>
            <a:outerShdw blurRad="40000" rotWithShape="0" dir="5400000" dist="20000">
              <a:srgbClr val="000000">
                <a:alpha val="37250"/>
              </a:srgbClr>
            </a:outerShdw>
          </a:effectLst>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C00000"/>
              </a:buClr>
              <a:buSzPts val="4400"/>
              <a:buFont typeface="Calibri"/>
              <a:buNone/>
            </a:pPr>
            <a:r>
              <a:rPr lang="en-US"/>
              <a:t>Chapter1</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g2a202e24b71_0_8"/>
          <p:cNvSpPr txBox="1"/>
          <p:nvPr>
            <p:ph idx="1" type="body"/>
          </p:nvPr>
        </p:nvSpPr>
        <p:spPr>
          <a:xfrm>
            <a:off x="406400" y="1219200"/>
            <a:ext cx="11582400" cy="5181600"/>
          </a:xfrm>
          <a:prstGeom prst="rect">
            <a:avLst/>
          </a:prstGeom>
          <a:noFill/>
          <a:ln>
            <a:noFill/>
          </a:ln>
        </p:spPr>
        <p:txBody>
          <a:bodyPr anchorCtr="0" anchor="t" bIns="45700" lIns="91425" spcFirstLastPara="1" rIns="91425" wrap="square" tIns="45700">
            <a:normAutofit lnSpcReduction="20000"/>
          </a:bodyPr>
          <a:lstStyle/>
          <a:p>
            <a:pPr indent="0" lvl="0" marL="457200" rtl="0" algn="l">
              <a:lnSpc>
                <a:spcPct val="100000"/>
              </a:lnSpc>
              <a:spcBef>
                <a:spcPts val="448"/>
              </a:spcBef>
              <a:spcAft>
                <a:spcPts val="0"/>
              </a:spcAft>
              <a:buNone/>
            </a:pPr>
            <a:r>
              <a:rPr lang="en-US"/>
              <a:t>-Github repo - lab files and lecture</a:t>
            </a:r>
            <a:endParaRPr/>
          </a:p>
          <a:p>
            <a:pPr indent="457200" lvl="0" marL="457200" rtl="0" algn="l">
              <a:lnSpc>
                <a:spcPct val="100000"/>
              </a:lnSpc>
              <a:spcBef>
                <a:spcPts val="448"/>
              </a:spcBef>
              <a:spcAft>
                <a:spcPts val="0"/>
              </a:spcAft>
              <a:buNone/>
            </a:pPr>
            <a:r>
              <a:rPr lang="en-US"/>
              <a:t>https://github.com/BerkeleyDataScienceGroup/8716_material</a:t>
            </a:r>
            <a:endParaRPr/>
          </a:p>
          <a:p>
            <a:pPr indent="0" lvl="0" marL="457200" rtl="0" algn="l">
              <a:spcBef>
                <a:spcPts val="448"/>
              </a:spcBef>
              <a:spcAft>
                <a:spcPts val="0"/>
              </a:spcAft>
              <a:buNone/>
            </a:pPr>
            <a:r>
              <a:t/>
            </a:r>
            <a:endParaRPr/>
          </a:p>
          <a:p>
            <a:pPr indent="0" lvl="0" marL="0" rtl="0" algn="l">
              <a:spcBef>
                <a:spcPts val="448"/>
              </a:spcBef>
              <a:spcAft>
                <a:spcPts val="0"/>
              </a:spcAft>
              <a:buNone/>
            </a:pPr>
            <a:r>
              <a:rPr lang="en-US"/>
              <a:t>C</a:t>
            </a:r>
            <a:r>
              <a:rPr lang="en-US"/>
              <a:t>h2_demo1_mnist.ipynb</a:t>
            </a:r>
            <a:endParaRPr/>
          </a:p>
          <a:p>
            <a:pPr indent="0" lvl="0" marL="0" rtl="0" algn="l">
              <a:spcBef>
                <a:spcPts val="448"/>
              </a:spcBef>
              <a:spcAft>
                <a:spcPts val="0"/>
              </a:spcAft>
              <a:buNone/>
            </a:pPr>
            <a:r>
              <a:rPr lang="en-US"/>
              <a:t>Ch2_demo2_BERT_vector_to_ML.ipynb</a:t>
            </a:r>
            <a:endParaRPr/>
          </a:p>
          <a:p>
            <a:pPr indent="0" lvl="0" marL="0" rtl="0" algn="l">
              <a:spcBef>
                <a:spcPts val="448"/>
              </a:spcBef>
              <a:spcAft>
                <a:spcPts val="0"/>
              </a:spcAft>
              <a:buNone/>
            </a:pPr>
            <a:r>
              <a:rPr lang="en-US"/>
              <a:t>Ch2_demo3_openai_embedings.ipynb</a:t>
            </a:r>
            <a:endParaRPr/>
          </a:p>
          <a:p>
            <a:pPr indent="0" lvl="0" marL="0" rtl="0" algn="l">
              <a:spcBef>
                <a:spcPts val="448"/>
              </a:spcBef>
              <a:spcAft>
                <a:spcPts val="0"/>
              </a:spcAft>
              <a:buNone/>
            </a:pPr>
            <a:r>
              <a:rPr lang="en-US"/>
              <a:t>Ch2_exercise_embeddings_ML_solution.ipynb</a:t>
            </a:r>
            <a:endParaRPr/>
          </a:p>
          <a:p>
            <a:pPr indent="0" lvl="0" marL="0" rtl="0" algn="l">
              <a:spcBef>
                <a:spcPts val="448"/>
              </a:spcBef>
              <a:spcAft>
                <a:spcPts val="0"/>
              </a:spcAft>
              <a:buNone/>
            </a:pPr>
            <a:r>
              <a:rPr lang="en-US"/>
              <a:t>Ch2_exercise_embeddings_ML.ipynb</a:t>
            </a:r>
            <a:endParaRPr/>
          </a:p>
          <a:p>
            <a:pPr indent="0" lvl="0" marL="0" rtl="0" algn="l">
              <a:spcBef>
                <a:spcPts val="448"/>
              </a:spcBef>
              <a:spcAft>
                <a:spcPts val="0"/>
              </a:spcAft>
              <a:buNone/>
            </a:pPr>
            <a:r>
              <a:t/>
            </a:r>
            <a:endParaRPr/>
          </a:p>
          <a:p>
            <a:pPr indent="0" lvl="0" marL="0" rtl="0" algn="l">
              <a:lnSpc>
                <a:spcPct val="100000"/>
              </a:lnSpc>
              <a:spcBef>
                <a:spcPts val="448"/>
              </a:spcBef>
              <a:spcAft>
                <a:spcPts val="0"/>
              </a:spcAft>
              <a:buNone/>
            </a:pPr>
            <a:r>
              <a:t/>
            </a:r>
            <a:endParaRPr/>
          </a:p>
          <a:p>
            <a:pPr indent="0" lvl="0" marL="457200" rtl="0" algn="l">
              <a:lnSpc>
                <a:spcPct val="100000"/>
              </a:lnSpc>
              <a:spcBef>
                <a:spcPts val="448"/>
              </a:spcBef>
              <a:spcAft>
                <a:spcPts val="0"/>
              </a:spcAft>
              <a:buNone/>
            </a:pPr>
            <a:r>
              <a:t/>
            </a:r>
            <a:endParaRPr/>
          </a:p>
        </p:txBody>
      </p:sp>
      <p:sp>
        <p:nvSpPr>
          <p:cNvPr id="109" name="Google Shape;109;g2a202e24b71_0_8"/>
          <p:cNvSpPr txBox="1"/>
          <p:nvPr>
            <p:ph type="title"/>
          </p:nvPr>
        </p:nvSpPr>
        <p:spPr>
          <a:xfrm>
            <a:off x="0" y="0"/>
            <a:ext cx="12192000" cy="990600"/>
          </a:xfrm>
          <a:prstGeom prst="rect">
            <a:avLst/>
          </a:prstGeom>
          <a:gradFill>
            <a:gsLst>
              <a:gs pos="0">
                <a:srgbClr val="CACACA"/>
              </a:gs>
              <a:gs pos="35000">
                <a:srgbClr val="D9D9D9"/>
              </a:gs>
              <a:gs pos="100000">
                <a:srgbClr val="F1F1F1"/>
              </a:gs>
            </a:gsLst>
            <a:lin ang="16200038" scaled="0"/>
          </a:gradFill>
          <a:ln cap="flat" cmpd="sng" w="9525">
            <a:solidFill>
              <a:srgbClr val="777777"/>
            </a:solidFill>
            <a:prstDash val="solid"/>
            <a:round/>
            <a:headEnd len="sm" w="sm" type="none"/>
            <a:tailEnd len="sm" w="sm" type="none"/>
          </a:ln>
          <a:effectLst>
            <a:outerShdw blurRad="40000" rotWithShape="0" dir="5400000" dist="20000">
              <a:srgbClr val="000000">
                <a:alpha val="37250"/>
              </a:srgbClr>
            </a:outerShdw>
          </a:effectLst>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C00000"/>
              </a:buClr>
              <a:buSzPts val="4400"/>
              <a:buFont typeface="Calibri"/>
              <a:buNone/>
            </a:pPr>
            <a:r>
              <a:rPr lang="en-US"/>
              <a:t>Chapter2 - GenAI mechanics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g262e494f0a5_1_0"/>
          <p:cNvSpPr txBox="1"/>
          <p:nvPr>
            <p:ph idx="1" type="body"/>
          </p:nvPr>
        </p:nvSpPr>
        <p:spPr>
          <a:xfrm>
            <a:off x="406400" y="1219200"/>
            <a:ext cx="11582400" cy="5181600"/>
          </a:xfrm>
          <a:prstGeom prst="rect">
            <a:avLst/>
          </a:prstGeom>
          <a:noFill/>
          <a:ln>
            <a:noFill/>
          </a:ln>
        </p:spPr>
        <p:txBody>
          <a:bodyPr anchorCtr="0" anchor="t" bIns="45700" lIns="91425" spcFirstLastPara="1" rIns="91425" wrap="square" tIns="45700">
            <a:normAutofit lnSpcReduction="20000"/>
          </a:bodyPr>
          <a:lstStyle/>
          <a:p>
            <a:pPr indent="0" lvl="0" marL="457200" rtl="0" algn="l">
              <a:lnSpc>
                <a:spcPct val="100000"/>
              </a:lnSpc>
              <a:spcBef>
                <a:spcPts val="448"/>
              </a:spcBef>
              <a:spcAft>
                <a:spcPts val="0"/>
              </a:spcAft>
              <a:buNone/>
            </a:pPr>
            <a:r>
              <a:rPr lang="en-US"/>
              <a:t>-Github repo - lab files and lecture</a:t>
            </a:r>
            <a:endParaRPr/>
          </a:p>
          <a:p>
            <a:pPr indent="457200" lvl="0" marL="457200" rtl="0" algn="l">
              <a:lnSpc>
                <a:spcPct val="100000"/>
              </a:lnSpc>
              <a:spcBef>
                <a:spcPts val="448"/>
              </a:spcBef>
              <a:spcAft>
                <a:spcPts val="0"/>
              </a:spcAft>
              <a:buNone/>
            </a:pPr>
            <a:r>
              <a:rPr lang="en-US"/>
              <a:t>https://github.com/BerkeleyDataScienceGroup/8716_material</a:t>
            </a:r>
            <a:endParaRPr/>
          </a:p>
          <a:p>
            <a:pPr indent="0" lvl="0" marL="457200" rtl="0" algn="l">
              <a:spcBef>
                <a:spcPts val="448"/>
              </a:spcBef>
              <a:spcAft>
                <a:spcPts val="0"/>
              </a:spcAft>
              <a:buNone/>
            </a:pPr>
            <a:r>
              <a:t/>
            </a:r>
            <a:endParaRPr/>
          </a:p>
          <a:p>
            <a:pPr indent="0" lvl="0" marL="0" rtl="0" algn="l">
              <a:spcBef>
                <a:spcPts val="448"/>
              </a:spcBef>
              <a:spcAft>
                <a:spcPts val="0"/>
              </a:spcAft>
              <a:buNone/>
            </a:pPr>
            <a:r>
              <a:rPr lang="en-US"/>
              <a:t>Ch2_demo1_mnist.ipynb</a:t>
            </a:r>
            <a:endParaRPr/>
          </a:p>
          <a:p>
            <a:pPr indent="0" lvl="0" marL="0" rtl="0" algn="l">
              <a:spcBef>
                <a:spcPts val="448"/>
              </a:spcBef>
              <a:spcAft>
                <a:spcPts val="0"/>
              </a:spcAft>
              <a:buNone/>
            </a:pPr>
            <a:r>
              <a:rPr lang="en-US"/>
              <a:t>Ch2_demo2_BERT_vector_to_ML.ipynb</a:t>
            </a:r>
            <a:endParaRPr/>
          </a:p>
          <a:p>
            <a:pPr indent="0" lvl="0" marL="0" rtl="0" algn="l">
              <a:spcBef>
                <a:spcPts val="448"/>
              </a:spcBef>
              <a:spcAft>
                <a:spcPts val="0"/>
              </a:spcAft>
              <a:buNone/>
            </a:pPr>
            <a:r>
              <a:rPr lang="en-US"/>
              <a:t>Ch2_demo3_openai_embedings.ipynb</a:t>
            </a:r>
            <a:endParaRPr/>
          </a:p>
          <a:p>
            <a:pPr indent="0" lvl="0" marL="0" rtl="0" algn="l">
              <a:spcBef>
                <a:spcPts val="448"/>
              </a:spcBef>
              <a:spcAft>
                <a:spcPts val="0"/>
              </a:spcAft>
              <a:buNone/>
            </a:pPr>
            <a:r>
              <a:rPr lang="en-US"/>
              <a:t>Ch2_exercise_embeddings_ML_solution.ipynb</a:t>
            </a:r>
            <a:endParaRPr/>
          </a:p>
          <a:p>
            <a:pPr indent="0" lvl="0" marL="0" rtl="0" algn="l">
              <a:spcBef>
                <a:spcPts val="448"/>
              </a:spcBef>
              <a:spcAft>
                <a:spcPts val="0"/>
              </a:spcAft>
              <a:buNone/>
            </a:pPr>
            <a:r>
              <a:rPr lang="en-US"/>
              <a:t>Ch2_exercise_embeddings_ML.ipynb</a:t>
            </a:r>
            <a:endParaRPr/>
          </a:p>
          <a:p>
            <a:pPr indent="0" lvl="0" marL="0" rtl="0" algn="l">
              <a:spcBef>
                <a:spcPts val="448"/>
              </a:spcBef>
              <a:spcAft>
                <a:spcPts val="0"/>
              </a:spcAft>
              <a:buNone/>
            </a:pPr>
            <a:r>
              <a:t/>
            </a:r>
            <a:endParaRPr/>
          </a:p>
          <a:p>
            <a:pPr indent="0" lvl="0" marL="0" rtl="0" algn="l">
              <a:lnSpc>
                <a:spcPct val="100000"/>
              </a:lnSpc>
              <a:spcBef>
                <a:spcPts val="448"/>
              </a:spcBef>
              <a:spcAft>
                <a:spcPts val="0"/>
              </a:spcAft>
              <a:buNone/>
            </a:pPr>
            <a:r>
              <a:t/>
            </a:r>
            <a:endParaRPr/>
          </a:p>
          <a:p>
            <a:pPr indent="0" lvl="0" marL="457200" rtl="0" algn="l">
              <a:lnSpc>
                <a:spcPct val="100000"/>
              </a:lnSpc>
              <a:spcBef>
                <a:spcPts val="448"/>
              </a:spcBef>
              <a:spcAft>
                <a:spcPts val="0"/>
              </a:spcAft>
              <a:buNone/>
            </a:pPr>
            <a:r>
              <a:t/>
            </a:r>
            <a:endParaRPr/>
          </a:p>
        </p:txBody>
      </p:sp>
      <p:sp>
        <p:nvSpPr>
          <p:cNvPr id="115" name="Google Shape;115;g262e494f0a5_1_0"/>
          <p:cNvSpPr txBox="1"/>
          <p:nvPr>
            <p:ph type="title"/>
          </p:nvPr>
        </p:nvSpPr>
        <p:spPr>
          <a:xfrm>
            <a:off x="0" y="0"/>
            <a:ext cx="12192000" cy="990600"/>
          </a:xfrm>
          <a:prstGeom prst="rect">
            <a:avLst/>
          </a:prstGeom>
          <a:gradFill>
            <a:gsLst>
              <a:gs pos="0">
                <a:srgbClr val="CACACA"/>
              </a:gs>
              <a:gs pos="35000">
                <a:srgbClr val="D9D9D9"/>
              </a:gs>
              <a:gs pos="100000">
                <a:srgbClr val="F1F1F1"/>
              </a:gs>
            </a:gsLst>
            <a:lin ang="16200038" scaled="0"/>
          </a:gradFill>
          <a:ln cap="flat" cmpd="sng" w="9525">
            <a:solidFill>
              <a:srgbClr val="777777"/>
            </a:solidFill>
            <a:prstDash val="solid"/>
            <a:round/>
            <a:headEnd len="sm" w="sm" type="none"/>
            <a:tailEnd len="sm" w="sm" type="none"/>
          </a:ln>
          <a:effectLst>
            <a:outerShdw blurRad="40000" rotWithShape="0" dir="5400000" dist="20000">
              <a:srgbClr val="000000">
                <a:alpha val="37250"/>
              </a:srgbClr>
            </a:outerShdw>
          </a:effectLst>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C00000"/>
              </a:buClr>
              <a:buSzPts val="4400"/>
              <a:buFont typeface="Calibri"/>
              <a:buNone/>
            </a:pPr>
            <a:r>
              <a:rPr lang="en-US"/>
              <a:t>Chapter2</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g262e494f0a5_1_5"/>
          <p:cNvSpPr txBox="1"/>
          <p:nvPr>
            <p:ph idx="1" type="body"/>
          </p:nvPr>
        </p:nvSpPr>
        <p:spPr>
          <a:xfrm>
            <a:off x="406400" y="1219200"/>
            <a:ext cx="11582400" cy="5181600"/>
          </a:xfrm>
          <a:prstGeom prst="rect">
            <a:avLst/>
          </a:prstGeom>
          <a:noFill/>
          <a:ln>
            <a:noFill/>
          </a:ln>
        </p:spPr>
        <p:txBody>
          <a:bodyPr anchorCtr="0" anchor="t" bIns="45700" lIns="91425" spcFirstLastPara="1" rIns="91425" wrap="square" tIns="45700">
            <a:normAutofit fontScale="85000" lnSpcReduction="20000"/>
          </a:bodyPr>
          <a:lstStyle/>
          <a:p>
            <a:pPr indent="0" lvl="0" marL="0" rtl="0" algn="l">
              <a:spcBef>
                <a:spcPts val="448"/>
              </a:spcBef>
              <a:spcAft>
                <a:spcPts val="0"/>
              </a:spcAft>
              <a:buClr>
                <a:schemeClr val="dk1"/>
              </a:buClr>
              <a:buSzPct val="34375"/>
              <a:buFont typeface="Arial"/>
              <a:buNone/>
            </a:pPr>
            <a:r>
              <a:t/>
            </a:r>
            <a:endParaRPr/>
          </a:p>
          <a:p>
            <a:pPr indent="0" lvl="0" marL="0" rtl="0" algn="l">
              <a:spcBef>
                <a:spcPts val="448"/>
              </a:spcBef>
              <a:spcAft>
                <a:spcPts val="0"/>
              </a:spcAft>
              <a:buClr>
                <a:schemeClr val="dk1"/>
              </a:buClr>
              <a:buSzPct val="34375"/>
              <a:buFont typeface="Arial"/>
              <a:buNone/>
            </a:pPr>
            <a:r>
              <a:rPr lang="en-US"/>
              <a:t>client = OpenAI(api_key=api_key)</a:t>
            </a:r>
            <a:endParaRPr/>
          </a:p>
          <a:p>
            <a:pPr indent="0" lvl="0" marL="0" rtl="0" algn="l">
              <a:spcBef>
                <a:spcPts val="448"/>
              </a:spcBef>
              <a:spcAft>
                <a:spcPts val="0"/>
              </a:spcAft>
              <a:buClr>
                <a:schemeClr val="dk1"/>
              </a:buClr>
              <a:buSzPct val="34375"/>
              <a:buFont typeface="Arial"/>
              <a:buNone/>
            </a:pPr>
            <a:r>
              <a:t/>
            </a:r>
            <a:endParaRPr/>
          </a:p>
          <a:p>
            <a:pPr indent="0" lvl="0" marL="0" rtl="0" algn="l">
              <a:spcBef>
                <a:spcPts val="448"/>
              </a:spcBef>
              <a:spcAft>
                <a:spcPts val="0"/>
              </a:spcAft>
              <a:buClr>
                <a:schemeClr val="dk1"/>
              </a:buClr>
              <a:buSzPct val="34375"/>
              <a:buFont typeface="Arial"/>
              <a:buNone/>
            </a:pPr>
            <a:r>
              <a:rPr lang="en-US"/>
              <a:t>embedding_response = client.embeddings.create(input=input_text,</a:t>
            </a:r>
            <a:endParaRPr/>
          </a:p>
          <a:p>
            <a:pPr indent="0" lvl="0" marL="0" rtl="0" algn="l">
              <a:spcBef>
                <a:spcPts val="448"/>
              </a:spcBef>
              <a:spcAft>
                <a:spcPts val="0"/>
              </a:spcAft>
              <a:buClr>
                <a:schemeClr val="dk1"/>
              </a:buClr>
              <a:buSzPct val="34375"/>
              <a:buFont typeface="Arial"/>
              <a:buNone/>
            </a:pPr>
            <a:r>
              <a:rPr lang="en-US"/>
              <a:t>            model="text-embedding-ada-002")</a:t>
            </a:r>
            <a:endParaRPr/>
          </a:p>
          <a:p>
            <a:pPr indent="0" lvl="0" marL="0" rtl="0" algn="l">
              <a:spcBef>
                <a:spcPts val="448"/>
              </a:spcBef>
              <a:spcAft>
                <a:spcPts val="0"/>
              </a:spcAft>
              <a:buClr>
                <a:schemeClr val="dk1"/>
              </a:buClr>
              <a:buSzPct val="34375"/>
              <a:buFont typeface="Arial"/>
              <a:buNone/>
            </a:pPr>
            <a:r>
              <a:t/>
            </a:r>
            <a:endParaRPr/>
          </a:p>
          <a:p>
            <a:pPr indent="0" lvl="0" marL="0" rtl="0" algn="l">
              <a:spcBef>
                <a:spcPts val="448"/>
              </a:spcBef>
              <a:spcAft>
                <a:spcPts val="0"/>
              </a:spcAft>
              <a:buClr>
                <a:schemeClr val="dk1"/>
              </a:buClr>
              <a:buSzPct val="34375"/>
              <a:buFont typeface="Arial"/>
              <a:buNone/>
            </a:pPr>
            <a:r>
              <a:rPr lang="en-US"/>
              <a:t>type(embedding_response)</a:t>
            </a:r>
            <a:endParaRPr/>
          </a:p>
          <a:p>
            <a:pPr indent="0" lvl="0" marL="0" rtl="0" algn="l">
              <a:spcBef>
                <a:spcPts val="448"/>
              </a:spcBef>
              <a:spcAft>
                <a:spcPts val="0"/>
              </a:spcAft>
              <a:buClr>
                <a:schemeClr val="dk1"/>
              </a:buClr>
              <a:buSzPct val="34375"/>
              <a:buFont typeface="Arial"/>
              <a:buNone/>
            </a:pPr>
            <a:r>
              <a:t/>
            </a:r>
            <a:endParaRPr/>
          </a:p>
          <a:p>
            <a:pPr indent="0" lvl="0" marL="0" rtl="0" algn="l">
              <a:spcBef>
                <a:spcPts val="448"/>
              </a:spcBef>
              <a:spcAft>
                <a:spcPts val="0"/>
              </a:spcAft>
              <a:buClr>
                <a:schemeClr val="dk1"/>
              </a:buClr>
              <a:buSzPct val="34375"/>
              <a:buFont typeface="Arial"/>
              <a:buNone/>
            </a:pPr>
            <a:r>
              <a:rPr lang="en-US"/>
              <a:t>#embedding = embedding_response["data"][0]["Embedding"]</a:t>
            </a:r>
            <a:endParaRPr/>
          </a:p>
          <a:p>
            <a:pPr indent="0" lvl="0" marL="0" rtl="0" algn="l">
              <a:spcBef>
                <a:spcPts val="448"/>
              </a:spcBef>
              <a:spcAft>
                <a:spcPts val="0"/>
              </a:spcAft>
              <a:buClr>
                <a:schemeClr val="dk1"/>
              </a:buClr>
              <a:buSzPct val="34375"/>
              <a:buFont typeface="Arial"/>
              <a:buNone/>
            </a:pPr>
            <a:r>
              <a:rPr lang="en-US"/>
              <a:t>embedding=embedding_response.data[0].embedding</a:t>
            </a:r>
            <a:endParaRPr/>
          </a:p>
          <a:p>
            <a:pPr indent="0" lvl="0" marL="0" rtl="0" algn="l">
              <a:spcBef>
                <a:spcPts val="448"/>
              </a:spcBef>
              <a:spcAft>
                <a:spcPts val="0"/>
              </a:spcAft>
              <a:buClr>
                <a:schemeClr val="dk1"/>
              </a:buClr>
              <a:buSzPct val="34375"/>
              <a:buFont typeface="Arial"/>
              <a:buNone/>
            </a:pPr>
            <a:r>
              <a:rPr lang="en-US"/>
              <a:t>len(embedding)</a:t>
            </a:r>
            <a:endParaRPr/>
          </a:p>
          <a:p>
            <a:pPr indent="0" lvl="0" marL="0" rtl="0" algn="l">
              <a:lnSpc>
                <a:spcPct val="100000"/>
              </a:lnSpc>
              <a:spcBef>
                <a:spcPts val="448"/>
              </a:spcBef>
              <a:spcAft>
                <a:spcPts val="0"/>
              </a:spcAft>
              <a:buNone/>
            </a:pPr>
            <a:r>
              <a:t/>
            </a:r>
            <a:endParaRPr/>
          </a:p>
          <a:p>
            <a:pPr indent="0" lvl="0" marL="457200" rtl="0" algn="l">
              <a:lnSpc>
                <a:spcPct val="100000"/>
              </a:lnSpc>
              <a:spcBef>
                <a:spcPts val="448"/>
              </a:spcBef>
              <a:spcAft>
                <a:spcPts val="0"/>
              </a:spcAft>
              <a:buNone/>
            </a:pPr>
            <a:r>
              <a:t/>
            </a:r>
            <a:endParaRPr/>
          </a:p>
        </p:txBody>
      </p:sp>
      <p:sp>
        <p:nvSpPr>
          <p:cNvPr id="121" name="Google Shape;121;g262e494f0a5_1_5"/>
          <p:cNvSpPr txBox="1"/>
          <p:nvPr>
            <p:ph type="title"/>
          </p:nvPr>
        </p:nvSpPr>
        <p:spPr>
          <a:xfrm>
            <a:off x="0" y="0"/>
            <a:ext cx="12192000" cy="990600"/>
          </a:xfrm>
          <a:prstGeom prst="rect">
            <a:avLst/>
          </a:prstGeom>
          <a:gradFill>
            <a:gsLst>
              <a:gs pos="0">
                <a:srgbClr val="CACACA"/>
              </a:gs>
              <a:gs pos="35000">
                <a:srgbClr val="D9D9D9"/>
              </a:gs>
              <a:gs pos="100000">
                <a:srgbClr val="F1F1F1"/>
              </a:gs>
            </a:gsLst>
            <a:lin ang="16200038" scaled="0"/>
          </a:gradFill>
          <a:ln cap="flat" cmpd="sng" w="9525">
            <a:solidFill>
              <a:srgbClr val="777777"/>
            </a:solidFill>
            <a:prstDash val="solid"/>
            <a:round/>
            <a:headEnd len="sm" w="sm" type="none"/>
            <a:tailEnd len="sm" w="sm" type="none"/>
          </a:ln>
          <a:effectLst>
            <a:outerShdw blurRad="40000" rotWithShape="0" dir="5400000" dist="20000">
              <a:srgbClr val="000000">
                <a:alpha val="37250"/>
              </a:srgbClr>
            </a:outerShdw>
          </a:effectLst>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C00000"/>
              </a:buClr>
              <a:buSzPts val="4400"/>
              <a:buFont typeface="Calibri"/>
              <a:buNone/>
            </a:pPr>
            <a:r>
              <a:rPr lang="en-US"/>
              <a:t>new OpenAI syntax</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g262e494f0a5_1_35"/>
          <p:cNvSpPr txBox="1"/>
          <p:nvPr>
            <p:ph idx="1" type="body"/>
          </p:nvPr>
        </p:nvSpPr>
        <p:spPr>
          <a:xfrm>
            <a:off x="406400" y="1219200"/>
            <a:ext cx="11582400" cy="5181600"/>
          </a:xfrm>
          <a:prstGeom prst="rect">
            <a:avLst/>
          </a:prstGeom>
        </p:spPr>
        <p:txBody>
          <a:bodyPr anchorCtr="0" anchor="t" bIns="45700" lIns="91425" spcFirstLastPara="1" rIns="91425" wrap="square" tIns="45700">
            <a:normAutofit lnSpcReduction="20000"/>
          </a:bodyPr>
          <a:lstStyle/>
          <a:p>
            <a:pPr indent="0" lvl="0" marL="0" rtl="0" algn="l">
              <a:spcBef>
                <a:spcPts val="640"/>
              </a:spcBef>
              <a:spcAft>
                <a:spcPts val="0"/>
              </a:spcAft>
              <a:buNone/>
            </a:pPr>
            <a:r>
              <a:t/>
            </a:r>
            <a:endParaRPr sz="2100"/>
          </a:p>
          <a:p>
            <a:pPr indent="0" lvl="0" marL="0" rtl="0" algn="l">
              <a:spcBef>
                <a:spcPts val="640"/>
              </a:spcBef>
              <a:spcAft>
                <a:spcPts val="0"/>
              </a:spcAft>
              <a:buNone/>
            </a:pPr>
            <a:r>
              <a:rPr lang="en-US" sz="2100"/>
              <a:t>Proposed by Frank Rosenblat in 1958</a:t>
            </a:r>
            <a:endParaRPr sz="2100"/>
          </a:p>
          <a:p>
            <a:pPr indent="0" lvl="0" marL="0" rtl="0" algn="l">
              <a:spcBef>
                <a:spcPts val="640"/>
              </a:spcBef>
              <a:spcAft>
                <a:spcPts val="0"/>
              </a:spcAft>
              <a:buNone/>
            </a:pPr>
            <a:r>
              <a:t/>
            </a:r>
            <a:endParaRPr sz="2100"/>
          </a:p>
          <a:p>
            <a:pPr indent="0" lvl="0" marL="0" rtl="0" algn="l">
              <a:spcBef>
                <a:spcPts val="640"/>
              </a:spcBef>
              <a:spcAft>
                <a:spcPts val="0"/>
              </a:spcAft>
              <a:buNone/>
            </a:pPr>
            <a:r>
              <a:t/>
            </a:r>
            <a:endParaRPr sz="2100"/>
          </a:p>
          <a:p>
            <a:pPr indent="0" lvl="0" marL="0" rtl="0" algn="l">
              <a:spcBef>
                <a:spcPts val="640"/>
              </a:spcBef>
              <a:spcAft>
                <a:spcPts val="0"/>
              </a:spcAft>
              <a:buNone/>
            </a:pPr>
            <a:r>
              <a:t/>
            </a:r>
            <a:endParaRPr sz="2100"/>
          </a:p>
          <a:p>
            <a:pPr indent="0" lvl="0" marL="0" rtl="0" algn="l">
              <a:spcBef>
                <a:spcPts val="640"/>
              </a:spcBef>
              <a:spcAft>
                <a:spcPts val="0"/>
              </a:spcAft>
              <a:buNone/>
            </a:pPr>
            <a:r>
              <a:t/>
            </a:r>
            <a:endParaRPr sz="2100"/>
          </a:p>
          <a:p>
            <a:pPr indent="0" lvl="0" marL="0" rtl="0" algn="l">
              <a:spcBef>
                <a:spcPts val="640"/>
              </a:spcBef>
              <a:spcAft>
                <a:spcPts val="0"/>
              </a:spcAft>
              <a:buNone/>
            </a:pPr>
            <a:r>
              <a:t/>
            </a:r>
            <a:endParaRPr sz="2100"/>
          </a:p>
          <a:p>
            <a:pPr indent="0" lvl="0" marL="0" rtl="0" algn="l">
              <a:spcBef>
                <a:spcPts val="640"/>
              </a:spcBef>
              <a:spcAft>
                <a:spcPts val="0"/>
              </a:spcAft>
              <a:buNone/>
            </a:pPr>
            <a:r>
              <a:t/>
            </a:r>
            <a:endParaRPr sz="2100"/>
          </a:p>
          <a:p>
            <a:pPr indent="0" lvl="0" marL="0" rtl="0" algn="l">
              <a:spcBef>
                <a:spcPts val="640"/>
              </a:spcBef>
              <a:spcAft>
                <a:spcPts val="0"/>
              </a:spcAft>
              <a:buNone/>
            </a:pPr>
            <a:r>
              <a:t/>
            </a:r>
            <a:endParaRPr sz="2100"/>
          </a:p>
          <a:p>
            <a:pPr indent="0" lvl="0" marL="0" rtl="0" algn="l">
              <a:spcBef>
                <a:spcPts val="640"/>
              </a:spcBef>
              <a:spcAft>
                <a:spcPts val="0"/>
              </a:spcAft>
              <a:buNone/>
            </a:pPr>
            <a:r>
              <a:t/>
            </a:r>
            <a:endParaRPr sz="2100"/>
          </a:p>
          <a:p>
            <a:pPr indent="0" lvl="0" marL="0" rtl="0" algn="l">
              <a:spcBef>
                <a:spcPts val="640"/>
              </a:spcBef>
              <a:spcAft>
                <a:spcPts val="0"/>
              </a:spcAft>
              <a:buNone/>
            </a:pPr>
            <a:r>
              <a:t/>
            </a:r>
            <a:endParaRPr sz="2100"/>
          </a:p>
          <a:p>
            <a:pPr indent="0" lvl="0" marL="0" rtl="0" algn="l">
              <a:spcBef>
                <a:spcPts val="640"/>
              </a:spcBef>
              <a:spcAft>
                <a:spcPts val="0"/>
              </a:spcAft>
              <a:buNone/>
            </a:pPr>
            <a:r>
              <a:t/>
            </a:r>
            <a:endParaRPr sz="2100"/>
          </a:p>
          <a:p>
            <a:pPr indent="0" lvl="0" marL="0" rtl="0" algn="l">
              <a:spcBef>
                <a:spcPts val="640"/>
              </a:spcBef>
              <a:spcAft>
                <a:spcPts val="0"/>
              </a:spcAft>
              <a:buNone/>
            </a:pPr>
            <a:r>
              <a:t/>
            </a:r>
            <a:endParaRPr sz="1250"/>
          </a:p>
          <a:p>
            <a:pPr indent="0" lvl="0" marL="0" rtl="0" algn="l">
              <a:spcBef>
                <a:spcPts val="448"/>
              </a:spcBef>
              <a:spcAft>
                <a:spcPts val="0"/>
              </a:spcAft>
              <a:buClr>
                <a:schemeClr val="dk1"/>
              </a:buClr>
              <a:buSzPts val="1100"/>
              <a:buFont typeface="Arial"/>
              <a:buNone/>
            </a:pPr>
            <a:r>
              <a:rPr lang="en-US" sz="1250"/>
              <a:t>https://news.cornell.edu/stories/2019/09/professors-perceptron-paved-way-ai-60-years-too-soon</a:t>
            </a:r>
            <a:endParaRPr sz="1250"/>
          </a:p>
          <a:p>
            <a:pPr indent="0" lvl="0" marL="0" rtl="0" algn="l">
              <a:spcBef>
                <a:spcPts val="640"/>
              </a:spcBef>
              <a:spcAft>
                <a:spcPts val="0"/>
              </a:spcAft>
              <a:buNone/>
            </a:pPr>
            <a:r>
              <a:t/>
            </a:r>
            <a:endParaRPr sz="2100"/>
          </a:p>
        </p:txBody>
      </p:sp>
      <p:sp>
        <p:nvSpPr>
          <p:cNvPr id="128" name="Google Shape;128;g262e494f0a5_1_35"/>
          <p:cNvSpPr txBox="1"/>
          <p:nvPr>
            <p:ph type="title"/>
          </p:nvPr>
        </p:nvSpPr>
        <p:spPr>
          <a:xfrm>
            <a:off x="0" y="0"/>
            <a:ext cx="12192000" cy="9906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Perceptron </a:t>
            </a:r>
            <a:endParaRPr/>
          </a:p>
        </p:txBody>
      </p:sp>
      <p:pic>
        <p:nvPicPr>
          <p:cNvPr id="129" name="Google Shape;129;g262e494f0a5_1_35"/>
          <p:cNvPicPr preferRelativeResize="0"/>
          <p:nvPr/>
        </p:nvPicPr>
        <p:blipFill>
          <a:blip r:embed="rId3">
            <a:alphaModFix/>
          </a:blip>
          <a:stretch>
            <a:fillRect/>
          </a:stretch>
        </p:blipFill>
        <p:spPr>
          <a:xfrm>
            <a:off x="2906725" y="2082873"/>
            <a:ext cx="5313800" cy="31649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g262e494f0a5_2_4"/>
          <p:cNvSpPr txBox="1"/>
          <p:nvPr>
            <p:ph idx="1" type="body"/>
          </p:nvPr>
        </p:nvSpPr>
        <p:spPr>
          <a:xfrm>
            <a:off x="295500" y="1671825"/>
            <a:ext cx="5800500" cy="3640500"/>
          </a:xfrm>
          <a:prstGeom prst="rect">
            <a:avLst/>
          </a:prstGeom>
        </p:spPr>
        <p:txBody>
          <a:bodyPr anchorCtr="0" anchor="t" bIns="45700" lIns="91425" spcFirstLastPara="1" rIns="91425" wrap="square" tIns="45700">
            <a:normAutofit fontScale="70000" lnSpcReduction="20000"/>
          </a:bodyPr>
          <a:lstStyle/>
          <a:p>
            <a:pPr indent="0" lvl="0" marL="0" rtl="0" algn="l">
              <a:spcBef>
                <a:spcPts val="640"/>
              </a:spcBef>
              <a:spcAft>
                <a:spcPts val="0"/>
              </a:spcAft>
              <a:buNone/>
            </a:pPr>
            <a:r>
              <a:rPr lang="en-US" sz="2100"/>
              <a:t>In this perceptron</a:t>
            </a:r>
            <a:endParaRPr sz="2100"/>
          </a:p>
          <a:p>
            <a:pPr indent="-321945" lvl="0" marL="457200" rtl="0" algn="l">
              <a:spcBef>
                <a:spcPts val="640"/>
              </a:spcBef>
              <a:spcAft>
                <a:spcPts val="0"/>
              </a:spcAft>
              <a:buSzPct val="100000"/>
              <a:buChar char="-"/>
            </a:pPr>
            <a:r>
              <a:rPr lang="en-US" sz="2100"/>
              <a:t>features</a:t>
            </a:r>
            <a:r>
              <a:rPr lang="en-US" sz="2100"/>
              <a:t> (X) are </a:t>
            </a:r>
            <a:r>
              <a:rPr lang="en-US" sz="2100"/>
              <a:t>amplified or reduced by  (w)weights</a:t>
            </a:r>
            <a:endParaRPr sz="2100"/>
          </a:p>
          <a:p>
            <a:pPr indent="-321944" lvl="1" marL="914400" rtl="0" algn="l">
              <a:spcBef>
                <a:spcPts val="0"/>
              </a:spcBef>
              <a:spcAft>
                <a:spcPts val="0"/>
              </a:spcAft>
              <a:buSzPct val="100000"/>
              <a:buChar char="-"/>
            </a:pPr>
            <a:r>
              <a:rPr lang="en-US" sz="2100"/>
              <a:t>the net effect isWxX</a:t>
            </a:r>
            <a:endParaRPr sz="2100"/>
          </a:p>
          <a:p>
            <a:pPr indent="0" lvl="0" marL="0" rtl="0" algn="l">
              <a:spcBef>
                <a:spcPts val="640"/>
              </a:spcBef>
              <a:spcAft>
                <a:spcPts val="0"/>
              </a:spcAft>
              <a:buNone/>
            </a:pPr>
            <a:r>
              <a:t/>
            </a:r>
            <a:endParaRPr sz="2100"/>
          </a:p>
          <a:p>
            <a:pPr indent="-321945" lvl="0" marL="457200" rtl="0" algn="l">
              <a:spcBef>
                <a:spcPts val="640"/>
              </a:spcBef>
              <a:spcAft>
                <a:spcPts val="0"/>
              </a:spcAft>
              <a:buSzPct val="100000"/>
              <a:buChar char="-"/>
            </a:pPr>
            <a:r>
              <a:rPr lang="en-US" sz="2100"/>
              <a:t>weights are modified by training</a:t>
            </a:r>
            <a:endParaRPr sz="2100"/>
          </a:p>
          <a:p>
            <a:pPr indent="0" lvl="0" marL="0" rtl="0" algn="l">
              <a:spcBef>
                <a:spcPts val="640"/>
              </a:spcBef>
              <a:spcAft>
                <a:spcPts val="0"/>
              </a:spcAft>
              <a:buNone/>
            </a:pPr>
            <a:r>
              <a:t/>
            </a:r>
            <a:endParaRPr sz="2100"/>
          </a:p>
          <a:p>
            <a:pPr indent="-321945" lvl="0" marL="457200" rtl="0" algn="l">
              <a:spcBef>
                <a:spcPts val="640"/>
              </a:spcBef>
              <a:spcAft>
                <a:spcPts val="0"/>
              </a:spcAft>
              <a:buSzPct val="100000"/>
              <a:buChar char="-"/>
            </a:pPr>
            <a:r>
              <a:rPr lang="en-US" sz="2100"/>
              <a:t>Outputs are summed in a summation step</a:t>
            </a:r>
            <a:endParaRPr sz="2100"/>
          </a:p>
          <a:p>
            <a:pPr indent="0" lvl="0" marL="0" rtl="0" algn="l">
              <a:spcBef>
                <a:spcPts val="640"/>
              </a:spcBef>
              <a:spcAft>
                <a:spcPts val="0"/>
              </a:spcAft>
              <a:buNone/>
            </a:pPr>
            <a:r>
              <a:t/>
            </a:r>
            <a:endParaRPr sz="2100"/>
          </a:p>
          <a:p>
            <a:pPr indent="-321945" lvl="0" marL="457200" rtl="0" algn="l">
              <a:spcBef>
                <a:spcPts val="640"/>
              </a:spcBef>
              <a:spcAft>
                <a:spcPts val="0"/>
              </a:spcAft>
              <a:buSzPct val="100000"/>
              <a:buChar char="-"/>
            </a:pPr>
            <a:r>
              <a:rPr lang="en-US" sz="2100"/>
              <a:t>The Perceptron trigger is determined by an activation function</a:t>
            </a:r>
            <a:endParaRPr sz="2100"/>
          </a:p>
          <a:p>
            <a:pPr indent="0" lvl="0" marL="0" rtl="0" algn="l">
              <a:spcBef>
                <a:spcPts val="640"/>
              </a:spcBef>
              <a:spcAft>
                <a:spcPts val="0"/>
              </a:spcAft>
              <a:buNone/>
            </a:pPr>
            <a:r>
              <a:t/>
            </a:r>
            <a:endParaRPr sz="2100"/>
          </a:p>
          <a:p>
            <a:pPr indent="-321945" lvl="0" marL="457200" rtl="0" algn="l">
              <a:spcBef>
                <a:spcPts val="640"/>
              </a:spcBef>
              <a:spcAft>
                <a:spcPts val="0"/>
              </a:spcAft>
              <a:buSzPct val="100000"/>
              <a:buChar char="-"/>
            </a:pPr>
            <a:r>
              <a:rPr lang="en-US" sz="2100"/>
              <a:t>pereceptrons are a single unit that are assembled into interconnected “layers”</a:t>
            </a:r>
            <a:endParaRPr sz="2100"/>
          </a:p>
          <a:p>
            <a:pPr indent="-321945" lvl="0" marL="457200" rtl="0" algn="l">
              <a:spcBef>
                <a:spcPts val="0"/>
              </a:spcBef>
              <a:spcAft>
                <a:spcPts val="0"/>
              </a:spcAft>
              <a:buSzPct val="100000"/>
              <a:buChar char="-"/>
            </a:pPr>
            <a:r>
              <a:t/>
            </a:r>
            <a:endParaRPr sz="2100"/>
          </a:p>
          <a:p>
            <a:pPr indent="-321945" lvl="0" marL="457200" rtl="0" algn="l">
              <a:spcBef>
                <a:spcPts val="0"/>
              </a:spcBef>
              <a:spcAft>
                <a:spcPts val="0"/>
              </a:spcAft>
              <a:buSzPct val="100000"/>
              <a:buChar char="-"/>
            </a:pPr>
            <a:r>
              <a:rPr lang="en-US" sz="2100"/>
              <a:t>We predict through “forward propagation” and the network learns through backward propigatoin</a:t>
            </a:r>
            <a:endParaRPr sz="2100"/>
          </a:p>
        </p:txBody>
      </p:sp>
      <p:sp>
        <p:nvSpPr>
          <p:cNvPr id="136" name="Google Shape;136;g262e494f0a5_2_4"/>
          <p:cNvSpPr txBox="1"/>
          <p:nvPr>
            <p:ph type="title"/>
          </p:nvPr>
        </p:nvSpPr>
        <p:spPr>
          <a:xfrm>
            <a:off x="0" y="0"/>
            <a:ext cx="12192000" cy="9906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Perceptron </a:t>
            </a:r>
            <a:endParaRPr/>
          </a:p>
        </p:txBody>
      </p:sp>
      <p:pic>
        <p:nvPicPr>
          <p:cNvPr id="137" name="Google Shape;137;g262e494f0a5_2_4"/>
          <p:cNvPicPr preferRelativeResize="0"/>
          <p:nvPr/>
        </p:nvPicPr>
        <p:blipFill>
          <a:blip r:embed="rId3">
            <a:alphaModFix/>
          </a:blip>
          <a:stretch>
            <a:fillRect/>
          </a:stretch>
        </p:blipFill>
        <p:spPr>
          <a:xfrm>
            <a:off x="6344775" y="1432538"/>
            <a:ext cx="5323899" cy="39929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g262e494f0a5_1_42"/>
          <p:cNvSpPr txBox="1"/>
          <p:nvPr>
            <p:ph idx="1" type="body"/>
          </p:nvPr>
        </p:nvSpPr>
        <p:spPr>
          <a:xfrm>
            <a:off x="605100" y="3536300"/>
            <a:ext cx="11439000" cy="2750400"/>
          </a:xfrm>
          <a:prstGeom prst="rect">
            <a:avLst/>
          </a:prstGeom>
        </p:spPr>
        <p:txBody>
          <a:bodyPr anchorCtr="0" anchor="t" bIns="45700" lIns="91425" spcFirstLastPara="1" rIns="91425" wrap="square" tIns="45700">
            <a:normAutofit lnSpcReduction="20000"/>
          </a:bodyPr>
          <a:lstStyle/>
          <a:p>
            <a:pPr indent="0" lvl="0" marL="0" rtl="0" algn="l">
              <a:spcBef>
                <a:spcPts val="640"/>
              </a:spcBef>
              <a:spcAft>
                <a:spcPts val="0"/>
              </a:spcAft>
              <a:buNone/>
            </a:pPr>
            <a:r>
              <a:t/>
            </a:r>
            <a:endParaRPr sz="2100"/>
          </a:p>
          <a:p>
            <a:pPr indent="-361950" lvl="0" marL="457200" rtl="0" algn="l">
              <a:spcBef>
                <a:spcPts val="640"/>
              </a:spcBef>
              <a:spcAft>
                <a:spcPts val="0"/>
              </a:spcAft>
              <a:buSzPts val="2100"/>
              <a:buChar char="-"/>
            </a:pPr>
            <a:r>
              <a:rPr lang="en-US" sz="2100"/>
              <a:t>P</a:t>
            </a:r>
            <a:r>
              <a:rPr lang="en-US" sz="2100"/>
              <a:t>erceptrons are a single unit that are assembled into interconnected “layers”</a:t>
            </a:r>
            <a:endParaRPr sz="2100"/>
          </a:p>
          <a:p>
            <a:pPr indent="0" lvl="0" marL="457200" rtl="0" algn="l">
              <a:spcBef>
                <a:spcPts val="640"/>
              </a:spcBef>
              <a:spcAft>
                <a:spcPts val="0"/>
              </a:spcAft>
              <a:buNone/>
            </a:pPr>
            <a:r>
              <a:t/>
            </a:r>
            <a:endParaRPr sz="2100"/>
          </a:p>
          <a:p>
            <a:pPr indent="-361950" lvl="0" marL="457200" rtl="0" algn="l">
              <a:spcBef>
                <a:spcPts val="640"/>
              </a:spcBef>
              <a:spcAft>
                <a:spcPts val="0"/>
              </a:spcAft>
              <a:buSzPts val="2100"/>
              <a:buChar char="-"/>
            </a:pPr>
            <a:r>
              <a:rPr lang="en-US" sz="2100"/>
              <a:t>Adds the ability to predict recognize non-linear patterns</a:t>
            </a:r>
            <a:endParaRPr sz="2100"/>
          </a:p>
          <a:p>
            <a:pPr indent="0" lvl="0" marL="457200" rtl="0" algn="l">
              <a:spcBef>
                <a:spcPts val="640"/>
              </a:spcBef>
              <a:spcAft>
                <a:spcPts val="0"/>
              </a:spcAft>
              <a:buNone/>
            </a:pPr>
            <a:r>
              <a:t/>
            </a:r>
            <a:endParaRPr sz="2100"/>
          </a:p>
          <a:p>
            <a:pPr indent="-361950" lvl="0" marL="457200" rtl="0" algn="l">
              <a:spcBef>
                <a:spcPts val="640"/>
              </a:spcBef>
              <a:spcAft>
                <a:spcPts val="0"/>
              </a:spcAft>
              <a:buSzPts val="2100"/>
              <a:buChar char="-"/>
            </a:pPr>
            <a:r>
              <a:rPr lang="en-US" sz="2100"/>
              <a:t>Prediction through “forward propagation”</a:t>
            </a:r>
            <a:endParaRPr sz="2100"/>
          </a:p>
          <a:p>
            <a:pPr indent="0" lvl="0" marL="457200" rtl="0" algn="l">
              <a:spcBef>
                <a:spcPts val="640"/>
              </a:spcBef>
              <a:spcAft>
                <a:spcPts val="0"/>
              </a:spcAft>
              <a:buNone/>
            </a:pPr>
            <a:r>
              <a:t/>
            </a:r>
            <a:endParaRPr sz="2100"/>
          </a:p>
          <a:p>
            <a:pPr indent="-361950" lvl="0" marL="457200" rtl="0" algn="l">
              <a:spcBef>
                <a:spcPts val="640"/>
              </a:spcBef>
              <a:spcAft>
                <a:spcPts val="0"/>
              </a:spcAft>
              <a:buSzPts val="2100"/>
              <a:buChar char="-"/>
            </a:pPr>
            <a:r>
              <a:rPr lang="en-US" sz="2100"/>
              <a:t> Learning is done  through backward propagation</a:t>
            </a:r>
            <a:endParaRPr sz="2100"/>
          </a:p>
        </p:txBody>
      </p:sp>
      <p:sp>
        <p:nvSpPr>
          <p:cNvPr id="144" name="Google Shape;144;g262e494f0a5_1_42"/>
          <p:cNvSpPr txBox="1"/>
          <p:nvPr>
            <p:ph type="title"/>
          </p:nvPr>
        </p:nvSpPr>
        <p:spPr>
          <a:xfrm>
            <a:off x="0" y="0"/>
            <a:ext cx="12192000" cy="9906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Multi layer </a:t>
            </a:r>
            <a:r>
              <a:rPr lang="en-US"/>
              <a:t>Perceptron </a:t>
            </a:r>
            <a:endParaRPr/>
          </a:p>
        </p:txBody>
      </p:sp>
      <p:sp>
        <p:nvSpPr>
          <p:cNvPr id="145" name="Google Shape;145;g262e494f0a5_1_42"/>
          <p:cNvSpPr txBox="1"/>
          <p:nvPr/>
        </p:nvSpPr>
        <p:spPr>
          <a:xfrm>
            <a:off x="7685700" y="6130325"/>
            <a:ext cx="4506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https://cs231n.github.io/convolutional-networks/</a:t>
            </a:r>
            <a:endParaRPr/>
          </a:p>
        </p:txBody>
      </p:sp>
      <p:pic>
        <p:nvPicPr>
          <p:cNvPr id="146" name="Google Shape;146;g262e494f0a5_1_42"/>
          <p:cNvPicPr preferRelativeResize="0"/>
          <p:nvPr/>
        </p:nvPicPr>
        <p:blipFill>
          <a:blip r:embed="rId3">
            <a:alphaModFix/>
          </a:blip>
          <a:stretch>
            <a:fillRect/>
          </a:stretch>
        </p:blipFill>
        <p:spPr>
          <a:xfrm>
            <a:off x="685800" y="1389200"/>
            <a:ext cx="10821224" cy="23621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g262e494f0a5_1_56"/>
          <p:cNvSpPr txBox="1"/>
          <p:nvPr>
            <p:ph idx="1" type="body"/>
          </p:nvPr>
        </p:nvSpPr>
        <p:spPr>
          <a:xfrm>
            <a:off x="6999525" y="1431850"/>
            <a:ext cx="4781100" cy="5224500"/>
          </a:xfrm>
          <a:prstGeom prst="rect">
            <a:avLst/>
          </a:prstGeom>
        </p:spPr>
        <p:txBody>
          <a:bodyPr anchorCtr="0" anchor="t" bIns="45700" lIns="91425" spcFirstLastPara="1" rIns="91425" wrap="square" tIns="45700">
            <a:normAutofit/>
          </a:bodyPr>
          <a:lstStyle/>
          <a:p>
            <a:pPr indent="0" lvl="0" marL="0" rtl="0" algn="l">
              <a:spcBef>
                <a:spcPts val="640"/>
              </a:spcBef>
              <a:spcAft>
                <a:spcPts val="0"/>
              </a:spcAft>
              <a:buNone/>
            </a:pPr>
            <a:r>
              <a:t/>
            </a:r>
            <a:endParaRPr sz="2100"/>
          </a:p>
          <a:p>
            <a:pPr indent="-361950" lvl="0" marL="457200" rtl="0" algn="l">
              <a:spcBef>
                <a:spcPts val="640"/>
              </a:spcBef>
              <a:spcAft>
                <a:spcPts val="0"/>
              </a:spcAft>
              <a:buSzPts val="2100"/>
              <a:buChar char="-"/>
            </a:pPr>
            <a:r>
              <a:rPr lang="en-US" sz="2100"/>
              <a:t>convolutional layers are used </a:t>
            </a:r>
            <a:r>
              <a:rPr lang="en-US" sz="2100"/>
              <a:t>for “downsampling” </a:t>
            </a:r>
            <a:endParaRPr sz="2100"/>
          </a:p>
          <a:p>
            <a:pPr indent="0" lvl="0" marL="457200" rtl="0" algn="l">
              <a:spcBef>
                <a:spcPts val="640"/>
              </a:spcBef>
              <a:spcAft>
                <a:spcPts val="0"/>
              </a:spcAft>
              <a:buNone/>
            </a:pPr>
            <a:r>
              <a:t/>
            </a:r>
            <a:endParaRPr sz="2100"/>
          </a:p>
          <a:p>
            <a:pPr indent="-361950" lvl="0" marL="457200" rtl="0" algn="l">
              <a:spcBef>
                <a:spcPts val="640"/>
              </a:spcBef>
              <a:spcAft>
                <a:spcPts val="0"/>
              </a:spcAft>
              <a:buSzPts val="2100"/>
              <a:buChar char="-"/>
            </a:pPr>
            <a:r>
              <a:rPr lang="en-US" sz="2100"/>
              <a:t>These are mappling a 3d volume (RGBimage) 7x7x3 to a 3x3x2</a:t>
            </a:r>
            <a:endParaRPr sz="2100"/>
          </a:p>
        </p:txBody>
      </p:sp>
      <p:sp>
        <p:nvSpPr>
          <p:cNvPr id="153" name="Google Shape;153;g262e494f0a5_1_56"/>
          <p:cNvSpPr txBox="1"/>
          <p:nvPr>
            <p:ph type="title"/>
          </p:nvPr>
        </p:nvSpPr>
        <p:spPr>
          <a:xfrm>
            <a:off x="0" y="0"/>
            <a:ext cx="12192000" cy="9906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 								Downsampling</a:t>
            </a:r>
            <a:endParaRPr/>
          </a:p>
        </p:txBody>
      </p:sp>
      <p:sp>
        <p:nvSpPr>
          <p:cNvPr id="154" name="Google Shape;154;g262e494f0a5_1_56"/>
          <p:cNvSpPr txBox="1"/>
          <p:nvPr/>
        </p:nvSpPr>
        <p:spPr>
          <a:xfrm>
            <a:off x="7685700" y="6130325"/>
            <a:ext cx="4506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https://cs231n.github.io/convolutional-networks/</a:t>
            </a:r>
            <a:endParaRPr/>
          </a:p>
        </p:txBody>
      </p:sp>
      <p:pic>
        <p:nvPicPr>
          <p:cNvPr id="155" name="Google Shape;155;g262e494f0a5_1_56"/>
          <p:cNvPicPr preferRelativeResize="0"/>
          <p:nvPr/>
        </p:nvPicPr>
        <p:blipFill>
          <a:blip r:embed="rId3">
            <a:alphaModFix/>
          </a:blip>
          <a:stretch>
            <a:fillRect/>
          </a:stretch>
        </p:blipFill>
        <p:spPr>
          <a:xfrm>
            <a:off x="560900" y="1279450"/>
            <a:ext cx="5639100" cy="501012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g262e494f0a5_1_29"/>
          <p:cNvSpPr txBox="1"/>
          <p:nvPr>
            <p:ph idx="1" type="body"/>
          </p:nvPr>
        </p:nvSpPr>
        <p:spPr>
          <a:xfrm>
            <a:off x="406400" y="4872075"/>
            <a:ext cx="11582400" cy="1528800"/>
          </a:xfrm>
          <a:prstGeom prst="rect">
            <a:avLst/>
          </a:prstGeom>
        </p:spPr>
        <p:txBody>
          <a:bodyPr anchorCtr="0" anchor="t" bIns="45700" lIns="91425" spcFirstLastPara="1" rIns="91425" wrap="square" tIns="45700">
            <a:normAutofit/>
          </a:bodyPr>
          <a:lstStyle/>
          <a:p>
            <a:pPr indent="0" lvl="0" marL="0" rtl="0" algn="l">
              <a:spcBef>
                <a:spcPts val="640"/>
              </a:spcBef>
              <a:spcAft>
                <a:spcPts val="0"/>
              </a:spcAft>
              <a:buNone/>
            </a:pPr>
            <a:r>
              <a:rPr lang="en-US"/>
              <a:t>Layers transform this 3d image to a 1D vector of probabilities</a:t>
            </a:r>
            <a:endParaRPr/>
          </a:p>
        </p:txBody>
      </p:sp>
      <p:sp>
        <p:nvSpPr>
          <p:cNvPr id="162" name="Google Shape;162;g262e494f0a5_1_29"/>
          <p:cNvSpPr txBox="1"/>
          <p:nvPr>
            <p:ph type="title"/>
          </p:nvPr>
        </p:nvSpPr>
        <p:spPr>
          <a:xfrm>
            <a:off x="0" y="0"/>
            <a:ext cx="12192000" cy="9906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image to </a:t>
            </a:r>
            <a:r>
              <a:rPr lang="en-US"/>
              <a:t>probabilities</a:t>
            </a:r>
            <a:endParaRPr/>
          </a:p>
        </p:txBody>
      </p:sp>
      <p:pic>
        <p:nvPicPr>
          <p:cNvPr id="163" name="Google Shape;163;g262e494f0a5_1_29"/>
          <p:cNvPicPr preferRelativeResize="0"/>
          <p:nvPr/>
        </p:nvPicPr>
        <p:blipFill>
          <a:blip r:embed="rId3">
            <a:alphaModFix/>
          </a:blip>
          <a:stretch>
            <a:fillRect/>
          </a:stretch>
        </p:blipFill>
        <p:spPr>
          <a:xfrm>
            <a:off x="406400" y="1104825"/>
            <a:ext cx="7628201" cy="3653025"/>
          </a:xfrm>
          <a:prstGeom prst="rect">
            <a:avLst/>
          </a:prstGeom>
          <a:noFill/>
          <a:ln>
            <a:noFill/>
          </a:ln>
        </p:spPr>
      </p:pic>
      <p:sp>
        <p:nvSpPr>
          <p:cNvPr id="164" name="Google Shape;164;g262e494f0a5_1_29"/>
          <p:cNvSpPr txBox="1"/>
          <p:nvPr/>
        </p:nvSpPr>
        <p:spPr>
          <a:xfrm>
            <a:off x="9192000" y="610742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http://cs231n.stanford.edu/</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g262e494f0a5_1_73"/>
          <p:cNvSpPr txBox="1"/>
          <p:nvPr>
            <p:ph idx="1" type="body"/>
          </p:nvPr>
        </p:nvSpPr>
        <p:spPr>
          <a:xfrm>
            <a:off x="406400" y="1219200"/>
            <a:ext cx="11582400" cy="5181600"/>
          </a:xfrm>
          <a:prstGeom prst="rect">
            <a:avLst/>
          </a:prstGeom>
        </p:spPr>
        <p:txBody>
          <a:bodyPr anchorCtr="0" anchor="t" bIns="45700" lIns="91425" spcFirstLastPara="1" rIns="91425" wrap="square" tIns="45700">
            <a:normAutofit fontScale="85000" lnSpcReduction="20000"/>
          </a:bodyPr>
          <a:lstStyle/>
          <a:p>
            <a:pPr indent="0" lvl="0" marL="0" rtl="0" algn="l">
              <a:spcBef>
                <a:spcPts val="640"/>
              </a:spcBef>
              <a:spcAft>
                <a:spcPts val="0"/>
              </a:spcAft>
              <a:buNone/>
            </a:pPr>
            <a:r>
              <a:rPr lang="en-US"/>
              <a:t>Tensorflow Demo</a:t>
            </a:r>
            <a:endParaRPr/>
          </a:p>
          <a:p>
            <a:pPr indent="0" lvl="0" marL="0" rtl="0" algn="l">
              <a:spcBef>
                <a:spcPts val="640"/>
              </a:spcBef>
              <a:spcAft>
                <a:spcPts val="0"/>
              </a:spcAft>
              <a:buNone/>
            </a:pPr>
            <a:r>
              <a:rPr lang="en-US"/>
              <a:t>https://playground.tensorflow.org/</a:t>
            </a:r>
            <a:endParaRPr/>
          </a:p>
          <a:p>
            <a:pPr indent="0" lvl="0" marL="0" rtl="0" algn="l">
              <a:spcBef>
                <a:spcPts val="640"/>
              </a:spcBef>
              <a:spcAft>
                <a:spcPts val="0"/>
              </a:spcAft>
              <a:buNone/>
            </a:pPr>
            <a:r>
              <a:t/>
            </a:r>
            <a:endParaRPr/>
          </a:p>
          <a:p>
            <a:pPr indent="0" lvl="0" marL="0" rtl="0" algn="l">
              <a:spcBef>
                <a:spcPts val="640"/>
              </a:spcBef>
              <a:spcAft>
                <a:spcPts val="0"/>
              </a:spcAft>
              <a:buNone/>
            </a:pPr>
            <a:r>
              <a:rPr lang="en-US"/>
              <a:t>CS231 live deep learning Demo</a:t>
            </a:r>
            <a:endParaRPr/>
          </a:p>
          <a:p>
            <a:pPr indent="0" lvl="0" marL="0" rtl="0" algn="l">
              <a:spcBef>
                <a:spcPts val="640"/>
              </a:spcBef>
              <a:spcAft>
                <a:spcPts val="0"/>
              </a:spcAft>
              <a:buNone/>
            </a:pPr>
            <a:r>
              <a:rPr lang="en-US" u="sng">
                <a:solidFill>
                  <a:schemeClr val="hlink"/>
                </a:solidFill>
                <a:hlinkClick r:id="rId3"/>
              </a:rPr>
              <a:t>http://cs231n.stanford.edu/</a:t>
            </a:r>
            <a:endParaRPr/>
          </a:p>
          <a:p>
            <a:pPr indent="0" lvl="0" marL="0" rtl="0" algn="l">
              <a:spcBef>
                <a:spcPts val="640"/>
              </a:spcBef>
              <a:spcAft>
                <a:spcPts val="0"/>
              </a:spcAft>
              <a:buNone/>
            </a:pPr>
            <a:r>
              <a:t/>
            </a:r>
            <a:endParaRPr/>
          </a:p>
          <a:p>
            <a:pPr indent="0" lvl="0" marL="0" rtl="0" algn="l">
              <a:spcBef>
                <a:spcPts val="640"/>
              </a:spcBef>
              <a:spcAft>
                <a:spcPts val="0"/>
              </a:spcAft>
              <a:buNone/>
            </a:pPr>
            <a:r>
              <a:rPr lang="en-US"/>
              <a:t>GAN lab</a:t>
            </a:r>
            <a:endParaRPr/>
          </a:p>
          <a:p>
            <a:pPr indent="0" lvl="0" marL="0" rtl="0" algn="l">
              <a:spcBef>
                <a:spcPts val="640"/>
              </a:spcBef>
              <a:spcAft>
                <a:spcPts val="0"/>
              </a:spcAft>
              <a:buNone/>
            </a:pPr>
            <a:r>
              <a:rPr lang="en-US"/>
              <a:t>https://poloclub.github.io/ganlab/</a:t>
            </a:r>
            <a:endParaRPr/>
          </a:p>
          <a:p>
            <a:pPr indent="0" lvl="0" marL="0" rtl="0" algn="l">
              <a:spcBef>
                <a:spcPts val="640"/>
              </a:spcBef>
              <a:spcAft>
                <a:spcPts val="0"/>
              </a:spcAft>
              <a:buNone/>
            </a:pPr>
            <a:r>
              <a:t/>
            </a:r>
            <a:endParaRPr/>
          </a:p>
          <a:p>
            <a:pPr indent="0" lvl="0" marL="0" rtl="0" algn="l">
              <a:spcBef>
                <a:spcPts val="640"/>
              </a:spcBef>
              <a:spcAft>
                <a:spcPts val="0"/>
              </a:spcAft>
              <a:buNone/>
            </a:pPr>
            <a:r>
              <a:rPr lang="en-US"/>
              <a:t>hidden layer </a:t>
            </a:r>
            <a:r>
              <a:rPr lang="en-US"/>
              <a:t>visualzation</a:t>
            </a:r>
            <a:endParaRPr/>
          </a:p>
          <a:p>
            <a:pPr indent="0" lvl="0" marL="0" rtl="0" algn="l">
              <a:spcBef>
                <a:spcPts val="640"/>
              </a:spcBef>
              <a:spcAft>
                <a:spcPts val="0"/>
              </a:spcAft>
              <a:buNone/>
            </a:pPr>
            <a:r>
              <a:rPr lang="en-US"/>
              <a:t>https://distill.pub/2017/feature-visualization/</a:t>
            </a:r>
            <a:endParaRPr/>
          </a:p>
          <a:p>
            <a:pPr indent="0" lvl="0" marL="0" rtl="0" algn="l">
              <a:spcBef>
                <a:spcPts val="640"/>
              </a:spcBef>
              <a:spcAft>
                <a:spcPts val="0"/>
              </a:spcAft>
              <a:buNone/>
            </a:pPr>
            <a:r>
              <a:t/>
            </a:r>
            <a:endParaRPr/>
          </a:p>
        </p:txBody>
      </p:sp>
      <p:sp>
        <p:nvSpPr>
          <p:cNvPr id="171" name="Google Shape;171;g262e494f0a5_1_73"/>
          <p:cNvSpPr txBox="1"/>
          <p:nvPr>
            <p:ph type="title"/>
          </p:nvPr>
        </p:nvSpPr>
        <p:spPr>
          <a:xfrm>
            <a:off x="0" y="0"/>
            <a:ext cx="12192000" cy="9906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interactive visualization/playgrounds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 name="Shape 39"/>
        <p:cNvGrpSpPr/>
        <p:nvPr/>
      </p:nvGrpSpPr>
      <p:grpSpPr>
        <a:xfrm>
          <a:off x="0" y="0"/>
          <a:ext cx="0" cy="0"/>
          <a:chOff x="0" y="0"/>
          <a:chExt cx="0" cy="0"/>
        </a:xfrm>
      </p:grpSpPr>
      <p:sp>
        <p:nvSpPr>
          <p:cNvPr id="40" name="Google Shape;40;g2763347247d_0_0"/>
          <p:cNvSpPr txBox="1"/>
          <p:nvPr>
            <p:ph type="ctrTitle"/>
          </p:nvPr>
        </p:nvSpPr>
        <p:spPr>
          <a:xfrm>
            <a:off x="914400" y="1143001"/>
            <a:ext cx="10363200" cy="1470000"/>
          </a:xfrm>
          <a:prstGeom prst="rect">
            <a:avLst/>
          </a:prstGeom>
          <a:solidFill>
            <a:srgbClr val="BFBFBF"/>
          </a:solid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9C1D22"/>
              </a:buClr>
              <a:buSzPts val="4400"/>
              <a:buFont typeface="Calibri"/>
              <a:buNone/>
            </a:pPr>
            <a:r>
              <a:rPr lang="en-US"/>
              <a:t>Python for Data Science</a:t>
            </a:r>
            <a:endParaRPr/>
          </a:p>
        </p:txBody>
      </p:sp>
      <p:sp>
        <p:nvSpPr>
          <p:cNvPr id="41" name="Google Shape;41;g2763347247d_0_0"/>
          <p:cNvSpPr txBox="1"/>
          <p:nvPr/>
        </p:nvSpPr>
        <p:spPr>
          <a:xfrm>
            <a:off x="914400" y="3059675"/>
            <a:ext cx="39033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sng" cap="none" strike="noStrike">
                <a:solidFill>
                  <a:schemeClr val="hlink"/>
                </a:solidFill>
                <a:latin typeface="Calibri"/>
                <a:ea typeface="Calibri"/>
                <a:cs typeface="Calibri"/>
                <a:sym typeface="Calibri"/>
                <a:hlinkClick r:id="rId3"/>
              </a:rPr>
              <a:t>intro video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g262e494f0a5_1_10"/>
          <p:cNvSpPr txBox="1"/>
          <p:nvPr>
            <p:ph idx="1" type="body"/>
          </p:nvPr>
        </p:nvSpPr>
        <p:spPr>
          <a:xfrm>
            <a:off x="406400" y="1219200"/>
            <a:ext cx="11582400" cy="5181600"/>
          </a:xfrm>
          <a:prstGeom prst="rect">
            <a:avLst/>
          </a:prstGeom>
          <a:noFill/>
          <a:ln>
            <a:noFill/>
          </a:ln>
        </p:spPr>
        <p:txBody>
          <a:bodyPr anchorCtr="0" anchor="t" bIns="45700" lIns="91425" spcFirstLastPara="1" rIns="91425" wrap="square" tIns="45700">
            <a:normAutofit/>
          </a:bodyPr>
          <a:lstStyle/>
          <a:p>
            <a:pPr indent="0" lvl="0" marL="0" rtl="0" algn="l">
              <a:spcBef>
                <a:spcPts val="448"/>
              </a:spcBef>
              <a:spcAft>
                <a:spcPts val="0"/>
              </a:spcAft>
              <a:buNone/>
            </a:pPr>
            <a:r>
              <a:rPr lang="en-US"/>
              <a:t>Papers</a:t>
            </a:r>
            <a:endParaRPr/>
          </a:p>
          <a:p>
            <a:pPr indent="-431800" lvl="0" marL="457200" rtl="0" algn="l">
              <a:spcBef>
                <a:spcPts val="448"/>
              </a:spcBef>
              <a:spcAft>
                <a:spcPts val="0"/>
              </a:spcAft>
              <a:buSzPts val="3200"/>
              <a:buChar char="-"/>
            </a:pPr>
            <a:r>
              <a:rPr lang="en-US"/>
              <a:t>https://news.mit.edu/2023/explained-generative-ai-1109</a:t>
            </a:r>
            <a:endParaRPr/>
          </a:p>
          <a:p>
            <a:pPr indent="-431800" lvl="0" marL="457200" rtl="0" algn="l">
              <a:spcBef>
                <a:spcPts val="0"/>
              </a:spcBef>
              <a:spcAft>
                <a:spcPts val="0"/>
              </a:spcAft>
              <a:buSzPts val="3200"/>
              <a:buChar char="-"/>
            </a:pPr>
            <a:r>
              <a:rPr lang="en-US"/>
              <a:t>https://towardsdatascience.com/the-perceptron-3af34c84838c</a:t>
            </a:r>
            <a:endParaRPr/>
          </a:p>
          <a:p>
            <a:pPr indent="-431800" lvl="0" marL="457200" rtl="0" algn="l">
              <a:lnSpc>
                <a:spcPct val="100000"/>
              </a:lnSpc>
              <a:spcBef>
                <a:spcPts val="0"/>
              </a:spcBef>
              <a:spcAft>
                <a:spcPts val="0"/>
              </a:spcAft>
              <a:buSzPts val="3200"/>
              <a:buChar char="-"/>
            </a:pPr>
            <a:r>
              <a:rPr lang="en-US" u="sng">
                <a:solidFill>
                  <a:schemeClr val="hlink"/>
                </a:solidFill>
                <a:hlinkClick r:id="rId3"/>
              </a:rPr>
              <a:t>https://news.cornell.edu/stories/2019/09/professors-perceptron-paved-way-ai-60-years-too-soon</a:t>
            </a:r>
            <a:endParaRPr/>
          </a:p>
          <a:p>
            <a:pPr indent="-431800" lvl="0" marL="457200" rtl="0" algn="l">
              <a:lnSpc>
                <a:spcPct val="100000"/>
              </a:lnSpc>
              <a:spcBef>
                <a:spcPts val="0"/>
              </a:spcBef>
              <a:spcAft>
                <a:spcPts val="0"/>
              </a:spcAft>
              <a:buSzPts val="3200"/>
              <a:buChar char="-"/>
            </a:pPr>
            <a:r>
              <a:rPr lang="en-US" u="sng">
                <a:solidFill>
                  <a:schemeClr val="hlink"/>
                </a:solidFill>
                <a:hlinkClick r:id="rId4"/>
              </a:rPr>
              <a:t>https://cs231n.github.io/convolutional-networks/</a:t>
            </a:r>
            <a:endParaRPr/>
          </a:p>
          <a:p>
            <a:pPr indent="-431800" lvl="0" marL="457200" rtl="0" algn="l">
              <a:lnSpc>
                <a:spcPct val="100000"/>
              </a:lnSpc>
              <a:spcBef>
                <a:spcPts val="0"/>
              </a:spcBef>
              <a:spcAft>
                <a:spcPts val="0"/>
              </a:spcAft>
              <a:buSzPts val="3200"/>
              <a:buChar char="-"/>
            </a:pPr>
            <a:r>
              <a:rPr lang="en-US"/>
              <a:t>https://distill.pub/2017/feature-visualization/</a:t>
            </a:r>
            <a:endParaRPr/>
          </a:p>
          <a:p>
            <a:pPr indent="0" lvl="0" marL="0" rtl="0" algn="l">
              <a:lnSpc>
                <a:spcPct val="100000"/>
              </a:lnSpc>
              <a:spcBef>
                <a:spcPts val="448"/>
              </a:spcBef>
              <a:spcAft>
                <a:spcPts val="0"/>
              </a:spcAft>
              <a:buNone/>
            </a:pPr>
            <a:r>
              <a:rPr lang="en-US"/>
              <a:t>Demos</a:t>
            </a:r>
            <a:endParaRPr/>
          </a:p>
        </p:txBody>
      </p:sp>
      <p:sp>
        <p:nvSpPr>
          <p:cNvPr id="177" name="Google Shape;177;g262e494f0a5_1_10"/>
          <p:cNvSpPr txBox="1"/>
          <p:nvPr>
            <p:ph type="title"/>
          </p:nvPr>
        </p:nvSpPr>
        <p:spPr>
          <a:xfrm>
            <a:off x="0" y="0"/>
            <a:ext cx="12192000" cy="990600"/>
          </a:xfrm>
          <a:prstGeom prst="rect">
            <a:avLst/>
          </a:prstGeom>
          <a:gradFill>
            <a:gsLst>
              <a:gs pos="0">
                <a:srgbClr val="CACACA"/>
              </a:gs>
              <a:gs pos="35000">
                <a:srgbClr val="D9D9D9"/>
              </a:gs>
              <a:gs pos="100000">
                <a:srgbClr val="F1F1F1"/>
              </a:gs>
            </a:gsLst>
            <a:lin ang="16200038" scaled="0"/>
          </a:gradFill>
          <a:ln cap="flat" cmpd="sng" w="9525">
            <a:solidFill>
              <a:srgbClr val="777777"/>
            </a:solidFill>
            <a:prstDash val="solid"/>
            <a:round/>
            <a:headEnd len="sm" w="sm" type="none"/>
            <a:tailEnd len="sm" w="sm" type="none"/>
          </a:ln>
          <a:effectLst>
            <a:outerShdw blurRad="40000" rotWithShape="0" dir="5400000" dist="20000">
              <a:srgbClr val="000000">
                <a:alpha val="37250"/>
              </a:srgbClr>
            </a:outerShdw>
          </a:effectLst>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C00000"/>
              </a:buClr>
              <a:buSzPts val="4400"/>
              <a:buFont typeface="Calibri"/>
              <a:buNone/>
            </a:pPr>
            <a:r>
              <a:rPr lang="en-US"/>
              <a:t>References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g262e494f0a5_1_17"/>
          <p:cNvSpPr txBox="1"/>
          <p:nvPr>
            <p:ph idx="1" type="body"/>
          </p:nvPr>
        </p:nvSpPr>
        <p:spPr>
          <a:xfrm>
            <a:off x="406400" y="1219200"/>
            <a:ext cx="11582400" cy="5181600"/>
          </a:xfrm>
          <a:prstGeom prst="rect">
            <a:avLst/>
          </a:prstGeom>
        </p:spPr>
        <p:txBody>
          <a:bodyPr anchorCtr="0" anchor="t" bIns="45700" lIns="91425" spcFirstLastPara="1" rIns="91425" wrap="square" tIns="45700">
            <a:normAutofit/>
          </a:bodyPr>
          <a:lstStyle/>
          <a:p>
            <a:pPr indent="0" lvl="0" marL="0" rtl="0" algn="l">
              <a:spcBef>
                <a:spcPts val="640"/>
              </a:spcBef>
              <a:spcAft>
                <a:spcPts val="0"/>
              </a:spcAft>
              <a:buNone/>
            </a:pPr>
            <a:r>
              <a:t/>
            </a:r>
            <a:endParaRPr/>
          </a:p>
        </p:txBody>
      </p:sp>
      <p:sp>
        <p:nvSpPr>
          <p:cNvPr id="184" name="Google Shape;184;g262e494f0a5_1_17"/>
          <p:cNvSpPr txBox="1"/>
          <p:nvPr>
            <p:ph type="title"/>
          </p:nvPr>
        </p:nvSpPr>
        <p:spPr>
          <a:xfrm>
            <a:off x="0" y="0"/>
            <a:ext cx="12192000" cy="9906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Additional</a:t>
            </a:r>
            <a:r>
              <a:rPr lang="en-US"/>
              <a:t> component icons</a:t>
            </a:r>
            <a:endParaRPr/>
          </a:p>
        </p:txBody>
      </p:sp>
      <p:pic>
        <p:nvPicPr>
          <p:cNvPr id="185" name="Google Shape;185;g262e494f0a5_1_17"/>
          <p:cNvPicPr preferRelativeResize="0"/>
          <p:nvPr/>
        </p:nvPicPr>
        <p:blipFill>
          <a:blip r:embed="rId3">
            <a:alphaModFix/>
          </a:blip>
          <a:stretch>
            <a:fillRect/>
          </a:stretch>
        </p:blipFill>
        <p:spPr>
          <a:xfrm>
            <a:off x="1773100" y="1733550"/>
            <a:ext cx="1924050" cy="1695450"/>
          </a:xfrm>
          <a:prstGeom prst="rect">
            <a:avLst/>
          </a:prstGeom>
          <a:noFill/>
          <a:ln>
            <a:noFill/>
          </a:ln>
        </p:spPr>
      </p:pic>
      <p:pic>
        <p:nvPicPr>
          <p:cNvPr id="186" name="Google Shape;186;g262e494f0a5_1_17"/>
          <p:cNvPicPr preferRelativeResize="0"/>
          <p:nvPr/>
        </p:nvPicPr>
        <p:blipFill>
          <a:blip r:embed="rId4">
            <a:alphaModFix/>
          </a:blip>
          <a:stretch>
            <a:fillRect/>
          </a:stretch>
        </p:blipFill>
        <p:spPr>
          <a:xfrm>
            <a:off x="3906500" y="1804288"/>
            <a:ext cx="1752350" cy="1553975"/>
          </a:xfrm>
          <a:prstGeom prst="rect">
            <a:avLst/>
          </a:prstGeom>
          <a:noFill/>
          <a:ln>
            <a:noFill/>
          </a:ln>
        </p:spPr>
      </p:pic>
      <p:pic>
        <p:nvPicPr>
          <p:cNvPr id="187" name="Google Shape;187;g262e494f0a5_1_17"/>
          <p:cNvPicPr preferRelativeResize="0"/>
          <p:nvPr/>
        </p:nvPicPr>
        <p:blipFill>
          <a:blip r:embed="rId5">
            <a:alphaModFix/>
          </a:blip>
          <a:stretch>
            <a:fillRect/>
          </a:stretch>
        </p:blipFill>
        <p:spPr>
          <a:xfrm>
            <a:off x="6096002" y="1733550"/>
            <a:ext cx="3267279" cy="16954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 name="Shape 45"/>
        <p:cNvGrpSpPr/>
        <p:nvPr/>
      </p:nvGrpSpPr>
      <p:grpSpPr>
        <a:xfrm>
          <a:off x="0" y="0"/>
          <a:ext cx="0" cy="0"/>
          <a:chOff x="0" y="0"/>
          <a:chExt cx="0" cy="0"/>
        </a:xfrm>
      </p:grpSpPr>
      <p:sp>
        <p:nvSpPr>
          <p:cNvPr id="46" name="Google Shape;46;p2"/>
          <p:cNvSpPr txBox="1"/>
          <p:nvPr>
            <p:ph type="title"/>
          </p:nvPr>
        </p:nvSpPr>
        <p:spPr>
          <a:xfrm>
            <a:off x="0" y="0"/>
            <a:ext cx="12192000" cy="990600"/>
          </a:xfrm>
          <a:prstGeom prst="rect">
            <a:avLst/>
          </a:prstGeom>
          <a:gradFill>
            <a:gsLst>
              <a:gs pos="0">
                <a:srgbClr val="CACACA"/>
              </a:gs>
              <a:gs pos="35000">
                <a:srgbClr val="D9D9D9"/>
              </a:gs>
              <a:gs pos="100000">
                <a:srgbClr val="F1F1F1"/>
              </a:gs>
            </a:gsLst>
            <a:lin ang="16200000" scaled="0"/>
          </a:gradFill>
          <a:ln cap="flat" cmpd="sng" w="9525">
            <a:solidFill>
              <a:srgbClr val="777777"/>
            </a:solidFill>
            <a:prstDash val="solid"/>
            <a:round/>
            <a:headEnd len="sm" w="sm" type="none"/>
            <a:tailEnd len="sm" w="sm" type="none"/>
          </a:ln>
          <a:effectLst>
            <a:outerShdw blurRad="40000" rotWithShape="0" dir="5400000" dist="20000">
              <a:srgbClr val="000000">
                <a:alpha val="37254"/>
              </a:srgbClr>
            </a:outerShdw>
          </a:effectLst>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C00000"/>
              </a:buClr>
              <a:buSzPts val="4400"/>
              <a:buFont typeface="Calibri"/>
              <a:buNone/>
            </a:pPr>
            <a:r>
              <a:rPr lang="en-US"/>
              <a:t>Your python instructor</a:t>
            </a:r>
            <a:endParaRPr/>
          </a:p>
        </p:txBody>
      </p:sp>
      <p:sp>
        <p:nvSpPr>
          <p:cNvPr id="47" name="Google Shape;47;p2"/>
          <p:cNvSpPr txBox="1"/>
          <p:nvPr/>
        </p:nvSpPr>
        <p:spPr>
          <a:xfrm>
            <a:off x="2273600" y="1151400"/>
            <a:ext cx="9282300" cy="45552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320"/>
              </a:spcBef>
              <a:spcAft>
                <a:spcPts val="0"/>
              </a:spcAft>
              <a:buClr>
                <a:schemeClr val="dk1"/>
              </a:buClr>
              <a:buSzPts val="1100"/>
              <a:buFont typeface="Arial"/>
              <a:buNone/>
            </a:pPr>
            <a:r>
              <a:rPr b="1" i="0" lang="en-US" sz="2100" u="none" cap="none" strike="noStrike">
                <a:solidFill>
                  <a:srgbClr val="4B566B"/>
                </a:solidFill>
                <a:highlight>
                  <a:srgbClr val="FFFFFF"/>
                </a:highlight>
                <a:latin typeface="Calibri"/>
                <a:ea typeface="Calibri"/>
                <a:cs typeface="Calibri"/>
                <a:sym typeface="Calibri"/>
              </a:rPr>
              <a:t>Dr. Gunnar Kleemann </a:t>
            </a:r>
            <a:r>
              <a:rPr b="0" i="0" lang="en-US" sz="2100" u="none" cap="none" strike="noStrike">
                <a:solidFill>
                  <a:srgbClr val="4B566B"/>
                </a:solidFill>
                <a:highlight>
                  <a:srgbClr val="FFFFFF"/>
                </a:highlight>
                <a:latin typeface="Calibri"/>
                <a:ea typeface="Calibri"/>
                <a:cs typeface="Calibri"/>
                <a:sym typeface="Calibri"/>
              </a:rPr>
              <a:t>runs a small friendly data science shop, Austin Capital Data. Gunnar has over 25 years of experience teaching a broad array of STEM fields; acting as a teacher and advisor to students in a number of contexts at institutions including at The Princeton University Genomics Institute, Barnard College, Albert Einstein College of Medicine, the University of Nebraska-Lincoln, K2, Data Society, the Princeton Review, and of course Accelebrate. Most recently he has been a Lecturer at UC Berkeley’s Master’s in Data Science (MIDS) program since 2016.</a:t>
            </a:r>
            <a:endParaRPr b="0" i="0" sz="1900" u="none" cap="none" strike="noStrike">
              <a:solidFill>
                <a:srgbClr val="000000"/>
              </a:solidFill>
              <a:latin typeface="Arial"/>
              <a:ea typeface="Arial"/>
              <a:cs typeface="Arial"/>
              <a:sym typeface="Arial"/>
            </a:endParaRPr>
          </a:p>
          <a:p>
            <a:pPr indent="0" lvl="0" marL="0" marR="0" rtl="0" algn="l">
              <a:lnSpc>
                <a:spcPct val="100000"/>
              </a:lnSpc>
              <a:spcBef>
                <a:spcPts val="1600"/>
              </a:spcBef>
              <a:spcAft>
                <a:spcPts val="1600"/>
              </a:spcAft>
              <a:buClr>
                <a:schemeClr val="dk1"/>
              </a:buClr>
              <a:buSzPts val="1100"/>
              <a:buFont typeface="Arial"/>
              <a:buNone/>
            </a:pPr>
            <a:r>
              <a:rPr b="0" i="0" lang="en-US" sz="2100" u="none" cap="none" strike="noStrike">
                <a:solidFill>
                  <a:srgbClr val="4B566B"/>
                </a:solidFill>
                <a:highlight>
                  <a:srgbClr val="FFFFFF"/>
                </a:highlight>
                <a:latin typeface="Calibri"/>
                <a:ea typeface="Calibri"/>
                <a:cs typeface="Calibri"/>
                <a:sym typeface="Calibri"/>
              </a:rPr>
              <a:t>Gunnar is primarily interested in making the benefits of data science more broadly accessible since he believes that data science skills will be the core delimiters in the future world. To this end, he regularly presents his results at international conferences, most recently at All Things Open 2021. Gunnar has published research on physiological and behavioral genomics in the most prominent international journals, including Cell, Genetics, and the Journal of Neuroscience</a:t>
            </a:r>
            <a:endParaRPr b="0" i="0" sz="3700" u="none" cap="none" strike="noStrike">
              <a:solidFill>
                <a:schemeClr val="dk1"/>
              </a:solidFill>
              <a:latin typeface="Calibri"/>
              <a:ea typeface="Calibri"/>
              <a:cs typeface="Calibri"/>
              <a:sym typeface="Calibri"/>
            </a:endParaRPr>
          </a:p>
        </p:txBody>
      </p:sp>
      <p:pic>
        <p:nvPicPr>
          <p:cNvPr descr="Gunnar Kleemann" id="48" name="Google Shape;48;p2"/>
          <p:cNvPicPr preferRelativeResize="0"/>
          <p:nvPr/>
        </p:nvPicPr>
        <p:blipFill rotWithShape="1">
          <a:blip r:embed="rId3">
            <a:alphaModFix/>
          </a:blip>
          <a:srcRect b="0" l="0" r="0" t="0"/>
          <a:stretch/>
        </p:blipFill>
        <p:spPr>
          <a:xfrm>
            <a:off x="415600" y="1219200"/>
            <a:ext cx="1574800" cy="1905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 name="Shape 52"/>
        <p:cNvGrpSpPr/>
        <p:nvPr/>
      </p:nvGrpSpPr>
      <p:grpSpPr>
        <a:xfrm>
          <a:off x="0" y="0"/>
          <a:ext cx="0" cy="0"/>
          <a:chOff x="0" y="0"/>
          <a:chExt cx="0" cy="0"/>
        </a:xfrm>
      </p:grpSpPr>
      <p:sp>
        <p:nvSpPr>
          <p:cNvPr id="53" name="Google Shape;53;p3"/>
          <p:cNvSpPr txBox="1"/>
          <p:nvPr>
            <p:ph idx="1" type="body"/>
          </p:nvPr>
        </p:nvSpPr>
        <p:spPr>
          <a:xfrm>
            <a:off x="406400" y="1219200"/>
            <a:ext cx="11582400" cy="51816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3200"/>
              <a:buNone/>
            </a:pPr>
            <a:r>
              <a:rPr lang="en-US"/>
              <a:t>Genomics of longevity and behavior </a:t>
            </a:r>
            <a:r>
              <a:rPr lang="en-US"/>
              <a:t>C.elegans</a:t>
            </a:r>
            <a:r>
              <a:rPr lang="en-US"/>
              <a:t> </a:t>
            </a:r>
            <a:endParaRPr/>
          </a:p>
          <a:p>
            <a:pPr indent="-139700" lvl="0" marL="342900" rtl="0" algn="l">
              <a:lnSpc>
                <a:spcPct val="100000"/>
              </a:lnSpc>
              <a:spcBef>
                <a:spcPts val="640"/>
              </a:spcBef>
              <a:spcAft>
                <a:spcPts val="0"/>
              </a:spcAft>
              <a:buClr>
                <a:srgbClr val="3C5184"/>
              </a:buClr>
              <a:buSzPts val="3200"/>
              <a:buFont typeface="Arial"/>
              <a:buNone/>
            </a:pPr>
            <a:r>
              <a:t/>
            </a:r>
            <a:endParaRPr/>
          </a:p>
        </p:txBody>
      </p:sp>
      <p:sp>
        <p:nvSpPr>
          <p:cNvPr id="54" name="Google Shape;54;p3"/>
          <p:cNvSpPr txBox="1"/>
          <p:nvPr>
            <p:ph type="title"/>
          </p:nvPr>
        </p:nvSpPr>
        <p:spPr>
          <a:xfrm>
            <a:off x="0" y="0"/>
            <a:ext cx="12192000" cy="990600"/>
          </a:xfrm>
          <a:prstGeom prst="rect">
            <a:avLst/>
          </a:prstGeom>
          <a:gradFill>
            <a:gsLst>
              <a:gs pos="0">
                <a:srgbClr val="CACACA"/>
              </a:gs>
              <a:gs pos="35000">
                <a:srgbClr val="D9D9D9"/>
              </a:gs>
              <a:gs pos="100000">
                <a:srgbClr val="F1F1F1"/>
              </a:gs>
            </a:gsLst>
            <a:lin ang="16200000" scaled="0"/>
          </a:gradFill>
          <a:ln cap="flat" cmpd="sng" w="9525">
            <a:solidFill>
              <a:srgbClr val="777777"/>
            </a:solidFill>
            <a:prstDash val="solid"/>
            <a:round/>
            <a:headEnd len="sm" w="sm" type="none"/>
            <a:tailEnd len="sm" w="sm" type="none"/>
          </a:ln>
          <a:effectLst>
            <a:outerShdw blurRad="40000" rotWithShape="0" dir="5400000" dist="20000">
              <a:srgbClr val="000000">
                <a:alpha val="37254"/>
              </a:srgbClr>
            </a:outerShdw>
          </a:effectLst>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C00000"/>
              </a:buClr>
              <a:buSzPts val="4400"/>
              <a:buFont typeface="Calibri"/>
              <a:buNone/>
            </a:pPr>
            <a:r>
              <a:rPr lang="en-US"/>
              <a:t>Gunnar Kleemann’s research background</a:t>
            </a:r>
            <a:endParaRPr/>
          </a:p>
        </p:txBody>
      </p:sp>
      <p:sp>
        <p:nvSpPr>
          <p:cNvPr id="55" name="Google Shape;55;p3"/>
          <p:cNvSpPr txBox="1"/>
          <p:nvPr/>
        </p:nvSpPr>
        <p:spPr>
          <a:xfrm>
            <a:off x="6362336" y="1742510"/>
            <a:ext cx="5956000" cy="4555200"/>
          </a:xfrm>
          <a:prstGeom prst="rect">
            <a:avLst/>
          </a:prstGeom>
          <a:noFill/>
          <a:ln>
            <a:noFill/>
          </a:ln>
        </p:spPr>
        <p:txBody>
          <a:bodyPr anchorCtr="0" anchor="t" bIns="121900" lIns="121900" spcFirstLastPara="1" rIns="121900" wrap="square" tIns="121900">
            <a:normAutofit/>
          </a:bodyPr>
          <a:lstStyle/>
          <a:p>
            <a:pPr indent="0" lvl="0" marL="0" marR="0" rtl="0" algn="l">
              <a:lnSpc>
                <a:spcPct val="100000"/>
              </a:lnSpc>
              <a:spcBef>
                <a:spcPts val="640"/>
              </a:spcBef>
              <a:spcAft>
                <a:spcPts val="1600"/>
              </a:spcAft>
              <a:buClr>
                <a:srgbClr val="3C5184"/>
              </a:buClr>
              <a:buSzPts val="3200"/>
              <a:buFont typeface="Arial"/>
              <a:buNone/>
            </a:pPr>
            <a:r>
              <a:t/>
            </a:r>
            <a:endParaRPr b="0" i="0" sz="3200" u="none" cap="none" strike="noStrike">
              <a:solidFill>
                <a:schemeClr val="dk1"/>
              </a:solidFill>
              <a:latin typeface="Calibri"/>
              <a:ea typeface="Calibri"/>
              <a:cs typeface="Calibri"/>
              <a:sym typeface="Calibri"/>
            </a:endParaRPr>
          </a:p>
        </p:txBody>
      </p:sp>
      <p:pic>
        <p:nvPicPr>
          <p:cNvPr id="56" name="Google Shape;56;p3"/>
          <p:cNvPicPr preferRelativeResize="0"/>
          <p:nvPr/>
        </p:nvPicPr>
        <p:blipFill rotWithShape="1">
          <a:blip r:embed="rId3">
            <a:alphaModFix/>
          </a:blip>
          <a:srcRect b="0" l="0" r="0" t="0"/>
          <a:stretch/>
        </p:blipFill>
        <p:spPr>
          <a:xfrm>
            <a:off x="5775167" y="3487633"/>
            <a:ext cx="6416835" cy="2913167"/>
          </a:xfrm>
          <a:prstGeom prst="rect">
            <a:avLst/>
          </a:prstGeom>
          <a:noFill/>
          <a:ln>
            <a:noFill/>
          </a:ln>
        </p:spPr>
      </p:pic>
      <p:pic>
        <p:nvPicPr>
          <p:cNvPr id="57" name="Google Shape;57;p3"/>
          <p:cNvPicPr preferRelativeResize="0"/>
          <p:nvPr/>
        </p:nvPicPr>
        <p:blipFill rotWithShape="1">
          <a:blip r:embed="rId4">
            <a:alphaModFix/>
          </a:blip>
          <a:srcRect b="0" l="0" r="0" t="0"/>
          <a:stretch/>
        </p:blipFill>
        <p:spPr>
          <a:xfrm>
            <a:off x="305733" y="1888365"/>
            <a:ext cx="5955936" cy="2988435"/>
          </a:xfrm>
          <a:prstGeom prst="rect">
            <a:avLst/>
          </a:prstGeom>
          <a:noFill/>
          <a:ln>
            <a:noFill/>
          </a:ln>
        </p:spPr>
      </p:pic>
      <p:sp>
        <p:nvSpPr>
          <p:cNvPr id="58" name="Google Shape;58;p3"/>
          <p:cNvSpPr txBox="1"/>
          <p:nvPr/>
        </p:nvSpPr>
        <p:spPr>
          <a:xfrm>
            <a:off x="461800" y="5715000"/>
            <a:ext cx="7996500" cy="656700"/>
          </a:xfrm>
          <a:prstGeom prst="rect">
            <a:avLst/>
          </a:prstGeom>
          <a:noFill/>
          <a:ln>
            <a:noFill/>
          </a:ln>
        </p:spPr>
        <p:txBody>
          <a:bodyPr anchorCtr="0" anchor="t" bIns="121900" lIns="121900" spcFirstLastPara="1" rIns="121900" wrap="square" tIns="121900">
            <a:spAutoFit/>
          </a:bodyPr>
          <a:lstStyle/>
          <a:p>
            <a:pPr indent="0" lvl="0" marL="0" marR="0" rtl="0" algn="l">
              <a:lnSpc>
                <a:spcPct val="100000"/>
              </a:lnSpc>
              <a:spcBef>
                <a:spcPts val="0"/>
              </a:spcBef>
              <a:spcAft>
                <a:spcPts val="0"/>
              </a:spcAft>
              <a:buClr>
                <a:srgbClr val="000000"/>
              </a:buClr>
              <a:buSzPts val="1333"/>
              <a:buFont typeface="Arial"/>
              <a:buNone/>
            </a:pPr>
            <a:r>
              <a:t/>
            </a:r>
            <a:endParaRPr b="0" i="0" sz="1333"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333"/>
              <a:buFont typeface="Arial"/>
              <a:buNone/>
            </a:pPr>
            <a:r>
              <a:rPr b="0" i="0" lang="en-US" sz="1333" u="none" cap="none" strike="noStrike">
                <a:solidFill>
                  <a:schemeClr val="dk1"/>
                </a:solidFill>
                <a:latin typeface="Calibri"/>
                <a:ea typeface="Calibri"/>
                <a:cs typeface="Calibri"/>
                <a:sym typeface="Calibri"/>
              </a:rPr>
              <a:t>https://www.linkedin.com/in/gunnarkleemann/</a:t>
            </a:r>
            <a:endParaRPr b="0" i="0" sz="1333" u="none" cap="none" strike="noStrike">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g2a3012602fc_1_10"/>
          <p:cNvSpPr txBox="1"/>
          <p:nvPr>
            <p:ph idx="1" type="body"/>
          </p:nvPr>
        </p:nvSpPr>
        <p:spPr>
          <a:xfrm>
            <a:off x="406400" y="1219200"/>
            <a:ext cx="11582400" cy="51816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3200"/>
              <a:buNone/>
            </a:pPr>
            <a:r>
              <a:rPr lang="en-US"/>
              <a:t>Genomics of longevity and behavior in C.elegans </a:t>
            </a:r>
            <a:endParaRPr/>
          </a:p>
          <a:p>
            <a:pPr indent="-139700" lvl="0" marL="342900" rtl="0" algn="l">
              <a:lnSpc>
                <a:spcPct val="100000"/>
              </a:lnSpc>
              <a:spcBef>
                <a:spcPts val="640"/>
              </a:spcBef>
              <a:spcAft>
                <a:spcPts val="0"/>
              </a:spcAft>
              <a:buClr>
                <a:srgbClr val="3C5184"/>
              </a:buClr>
              <a:buSzPts val="3200"/>
              <a:buFont typeface="Arial"/>
              <a:buNone/>
            </a:pPr>
            <a:r>
              <a:t/>
            </a:r>
            <a:endParaRPr/>
          </a:p>
        </p:txBody>
      </p:sp>
      <p:sp>
        <p:nvSpPr>
          <p:cNvPr id="64" name="Google Shape;64;g2a3012602fc_1_10"/>
          <p:cNvSpPr txBox="1"/>
          <p:nvPr>
            <p:ph type="title"/>
          </p:nvPr>
        </p:nvSpPr>
        <p:spPr>
          <a:xfrm>
            <a:off x="0" y="0"/>
            <a:ext cx="12192000" cy="990600"/>
          </a:xfrm>
          <a:prstGeom prst="rect">
            <a:avLst/>
          </a:prstGeom>
          <a:gradFill>
            <a:gsLst>
              <a:gs pos="0">
                <a:srgbClr val="CACACA"/>
              </a:gs>
              <a:gs pos="35000">
                <a:srgbClr val="D9D9D9"/>
              </a:gs>
              <a:gs pos="100000">
                <a:srgbClr val="F1F1F1"/>
              </a:gs>
            </a:gsLst>
            <a:lin ang="16200038" scaled="0"/>
          </a:gradFill>
          <a:ln cap="flat" cmpd="sng" w="9525">
            <a:solidFill>
              <a:srgbClr val="777777"/>
            </a:solidFill>
            <a:prstDash val="solid"/>
            <a:round/>
            <a:headEnd len="sm" w="sm" type="none"/>
            <a:tailEnd len="sm" w="sm" type="none"/>
          </a:ln>
          <a:effectLst>
            <a:outerShdw blurRad="40000" rotWithShape="0" dir="5400000" dist="20000">
              <a:srgbClr val="000000">
                <a:alpha val="37250"/>
              </a:srgbClr>
            </a:outerShdw>
          </a:effectLst>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C00000"/>
              </a:buClr>
              <a:buSzPts val="4400"/>
              <a:buFont typeface="Calibri"/>
              <a:buNone/>
            </a:pPr>
            <a:r>
              <a:rPr lang="en-US"/>
              <a:t>Gunnar Kleemann’s research background</a:t>
            </a:r>
            <a:endParaRPr/>
          </a:p>
        </p:txBody>
      </p:sp>
      <p:sp>
        <p:nvSpPr>
          <p:cNvPr id="65" name="Google Shape;65;g2a3012602fc_1_10"/>
          <p:cNvSpPr txBox="1"/>
          <p:nvPr/>
        </p:nvSpPr>
        <p:spPr>
          <a:xfrm>
            <a:off x="6362336" y="1742510"/>
            <a:ext cx="5955900" cy="4555200"/>
          </a:xfrm>
          <a:prstGeom prst="rect">
            <a:avLst/>
          </a:prstGeom>
          <a:noFill/>
          <a:ln>
            <a:noFill/>
          </a:ln>
        </p:spPr>
        <p:txBody>
          <a:bodyPr anchorCtr="0" anchor="t" bIns="121900" lIns="121900" spcFirstLastPara="1" rIns="121900" wrap="square" tIns="121900">
            <a:normAutofit/>
          </a:bodyPr>
          <a:lstStyle/>
          <a:p>
            <a:pPr indent="0" lvl="0" marL="0" marR="0" rtl="0" algn="l">
              <a:lnSpc>
                <a:spcPct val="100000"/>
              </a:lnSpc>
              <a:spcBef>
                <a:spcPts val="640"/>
              </a:spcBef>
              <a:spcAft>
                <a:spcPts val="1600"/>
              </a:spcAft>
              <a:buClr>
                <a:srgbClr val="3C5184"/>
              </a:buClr>
              <a:buSzPts val="3200"/>
              <a:buFont typeface="Arial"/>
              <a:buNone/>
            </a:pPr>
            <a:r>
              <a:t/>
            </a:r>
            <a:endParaRPr b="0" i="0" sz="3200" u="none" cap="none" strike="noStrike">
              <a:solidFill>
                <a:schemeClr val="dk1"/>
              </a:solidFill>
              <a:latin typeface="Calibri"/>
              <a:ea typeface="Calibri"/>
              <a:cs typeface="Calibri"/>
              <a:sym typeface="Calibri"/>
            </a:endParaRPr>
          </a:p>
        </p:txBody>
      </p:sp>
      <p:pic>
        <p:nvPicPr>
          <p:cNvPr id="66" name="Google Shape;66;g2a3012602fc_1_10"/>
          <p:cNvPicPr preferRelativeResize="0"/>
          <p:nvPr/>
        </p:nvPicPr>
        <p:blipFill rotWithShape="1">
          <a:blip r:embed="rId3">
            <a:alphaModFix/>
          </a:blip>
          <a:srcRect b="0" l="0" r="0" t="0"/>
          <a:stretch/>
        </p:blipFill>
        <p:spPr>
          <a:xfrm>
            <a:off x="461800" y="1879050"/>
            <a:ext cx="9432189" cy="4282100"/>
          </a:xfrm>
          <a:prstGeom prst="rect">
            <a:avLst/>
          </a:prstGeom>
          <a:noFill/>
          <a:ln>
            <a:noFill/>
          </a:ln>
        </p:spPr>
      </p:pic>
      <p:sp>
        <p:nvSpPr>
          <p:cNvPr id="67" name="Google Shape;67;g2a3012602fc_1_10"/>
          <p:cNvSpPr txBox="1"/>
          <p:nvPr/>
        </p:nvSpPr>
        <p:spPr>
          <a:xfrm>
            <a:off x="461800" y="5715000"/>
            <a:ext cx="7996500" cy="656700"/>
          </a:xfrm>
          <a:prstGeom prst="rect">
            <a:avLst/>
          </a:prstGeom>
          <a:noFill/>
          <a:ln>
            <a:noFill/>
          </a:ln>
        </p:spPr>
        <p:txBody>
          <a:bodyPr anchorCtr="0" anchor="t" bIns="121900" lIns="121900" spcFirstLastPara="1" rIns="121900" wrap="square" tIns="121900">
            <a:spAutoFit/>
          </a:bodyPr>
          <a:lstStyle/>
          <a:p>
            <a:pPr indent="0" lvl="0" marL="0" marR="0" rtl="0" algn="l">
              <a:lnSpc>
                <a:spcPct val="100000"/>
              </a:lnSpc>
              <a:spcBef>
                <a:spcPts val="0"/>
              </a:spcBef>
              <a:spcAft>
                <a:spcPts val="0"/>
              </a:spcAft>
              <a:buClr>
                <a:srgbClr val="000000"/>
              </a:buClr>
              <a:buSzPts val="1333"/>
              <a:buFont typeface="Arial"/>
              <a:buNone/>
            </a:pPr>
            <a:r>
              <a:t/>
            </a:r>
            <a:endParaRPr b="0" i="0" sz="1333"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333"/>
              <a:buFont typeface="Arial"/>
              <a:buNone/>
            </a:pPr>
            <a:r>
              <a:rPr b="0" i="0" lang="en-US" sz="1333" u="none" cap="none" strike="noStrike">
                <a:solidFill>
                  <a:schemeClr val="dk1"/>
                </a:solidFill>
                <a:latin typeface="Calibri"/>
                <a:ea typeface="Calibri"/>
                <a:cs typeface="Calibri"/>
                <a:sym typeface="Calibri"/>
              </a:rPr>
              <a:t>https://www.linkedin.com/in/gunnarkleemann/</a:t>
            </a:r>
            <a:endParaRPr b="0" i="0" sz="1333" u="none" cap="none" strike="noStrike">
              <a:solidFill>
                <a:schemeClr val="dk1"/>
              </a:solidFill>
              <a:latin typeface="Calibri"/>
              <a:ea typeface="Calibri"/>
              <a:cs typeface="Calibri"/>
              <a:sym typeface="Calibri"/>
            </a:endParaRPr>
          </a:p>
        </p:txBody>
      </p:sp>
      <p:pic>
        <p:nvPicPr>
          <p:cNvPr id="68" name="Google Shape;68;g2a3012602fc_1_10"/>
          <p:cNvPicPr preferRelativeResize="0"/>
          <p:nvPr/>
        </p:nvPicPr>
        <p:blipFill>
          <a:blip r:embed="rId4">
            <a:alphaModFix/>
          </a:blip>
          <a:stretch>
            <a:fillRect/>
          </a:stretch>
        </p:blipFill>
        <p:spPr>
          <a:xfrm>
            <a:off x="9214475" y="1415574"/>
            <a:ext cx="2593075" cy="14387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g2a3012602fc_1_1"/>
          <p:cNvSpPr txBox="1"/>
          <p:nvPr>
            <p:ph idx="1" type="body"/>
          </p:nvPr>
        </p:nvSpPr>
        <p:spPr>
          <a:xfrm>
            <a:off x="406400" y="1219200"/>
            <a:ext cx="11582400" cy="51816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3200"/>
              <a:buNone/>
            </a:pPr>
            <a:r>
              <a:rPr lang="en-US"/>
              <a:t>Genomics of longevity and behavior </a:t>
            </a:r>
            <a:endParaRPr/>
          </a:p>
          <a:p>
            <a:pPr indent="-139700" lvl="0" marL="342900" rtl="0" algn="l">
              <a:lnSpc>
                <a:spcPct val="100000"/>
              </a:lnSpc>
              <a:spcBef>
                <a:spcPts val="640"/>
              </a:spcBef>
              <a:spcAft>
                <a:spcPts val="0"/>
              </a:spcAft>
              <a:buClr>
                <a:srgbClr val="3C5184"/>
              </a:buClr>
              <a:buSzPts val="3200"/>
              <a:buFont typeface="Arial"/>
              <a:buNone/>
            </a:pPr>
            <a:r>
              <a:t/>
            </a:r>
            <a:endParaRPr/>
          </a:p>
        </p:txBody>
      </p:sp>
      <p:sp>
        <p:nvSpPr>
          <p:cNvPr id="74" name="Google Shape;74;g2a3012602fc_1_1"/>
          <p:cNvSpPr txBox="1"/>
          <p:nvPr>
            <p:ph type="title"/>
          </p:nvPr>
        </p:nvSpPr>
        <p:spPr>
          <a:xfrm>
            <a:off x="0" y="0"/>
            <a:ext cx="12192000" cy="990600"/>
          </a:xfrm>
          <a:prstGeom prst="rect">
            <a:avLst/>
          </a:prstGeom>
          <a:gradFill>
            <a:gsLst>
              <a:gs pos="0">
                <a:srgbClr val="CACACA"/>
              </a:gs>
              <a:gs pos="35000">
                <a:srgbClr val="D9D9D9"/>
              </a:gs>
              <a:gs pos="100000">
                <a:srgbClr val="F1F1F1"/>
              </a:gs>
            </a:gsLst>
            <a:lin ang="16200038" scaled="0"/>
          </a:gradFill>
          <a:ln cap="flat" cmpd="sng" w="9525">
            <a:solidFill>
              <a:srgbClr val="777777"/>
            </a:solidFill>
            <a:prstDash val="solid"/>
            <a:round/>
            <a:headEnd len="sm" w="sm" type="none"/>
            <a:tailEnd len="sm" w="sm" type="none"/>
          </a:ln>
          <a:effectLst>
            <a:outerShdw blurRad="40000" rotWithShape="0" dir="5400000" dist="20000">
              <a:srgbClr val="000000">
                <a:alpha val="37250"/>
              </a:srgbClr>
            </a:outerShdw>
          </a:effectLst>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C00000"/>
              </a:buClr>
              <a:buSzPts val="4400"/>
              <a:buFont typeface="Calibri"/>
              <a:buNone/>
            </a:pPr>
            <a:r>
              <a:rPr lang="en-US"/>
              <a:t>Gunnar Kleemann’s research background</a:t>
            </a:r>
            <a:endParaRPr/>
          </a:p>
        </p:txBody>
      </p:sp>
      <p:sp>
        <p:nvSpPr>
          <p:cNvPr id="75" name="Google Shape;75;g2a3012602fc_1_1"/>
          <p:cNvSpPr txBox="1"/>
          <p:nvPr/>
        </p:nvSpPr>
        <p:spPr>
          <a:xfrm>
            <a:off x="6362336" y="1742510"/>
            <a:ext cx="5955900" cy="4555200"/>
          </a:xfrm>
          <a:prstGeom prst="rect">
            <a:avLst/>
          </a:prstGeom>
          <a:noFill/>
          <a:ln>
            <a:noFill/>
          </a:ln>
        </p:spPr>
        <p:txBody>
          <a:bodyPr anchorCtr="0" anchor="t" bIns="121900" lIns="121900" spcFirstLastPara="1" rIns="121900" wrap="square" tIns="121900">
            <a:normAutofit/>
          </a:bodyPr>
          <a:lstStyle/>
          <a:p>
            <a:pPr indent="0" lvl="0" marL="0" marR="0" rtl="0" algn="l">
              <a:lnSpc>
                <a:spcPct val="100000"/>
              </a:lnSpc>
              <a:spcBef>
                <a:spcPts val="640"/>
              </a:spcBef>
              <a:spcAft>
                <a:spcPts val="1600"/>
              </a:spcAft>
              <a:buClr>
                <a:srgbClr val="3C5184"/>
              </a:buClr>
              <a:buSzPts val="3200"/>
              <a:buFont typeface="Arial"/>
              <a:buNone/>
            </a:pPr>
            <a:r>
              <a:t/>
            </a:r>
            <a:endParaRPr b="0" i="0" sz="3200" u="none" cap="none" strike="noStrike">
              <a:solidFill>
                <a:schemeClr val="dk1"/>
              </a:solidFill>
              <a:latin typeface="Calibri"/>
              <a:ea typeface="Calibri"/>
              <a:cs typeface="Calibri"/>
              <a:sym typeface="Calibri"/>
            </a:endParaRPr>
          </a:p>
        </p:txBody>
      </p:sp>
      <p:pic>
        <p:nvPicPr>
          <p:cNvPr id="76" name="Google Shape;76;g2a3012602fc_1_1"/>
          <p:cNvPicPr preferRelativeResize="0"/>
          <p:nvPr/>
        </p:nvPicPr>
        <p:blipFill rotWithShape="1">
          <a:blip r:embed="rId3">
            <a:alphaModFix/>
          </a:blip>
          <a:srcRect b="0" l="0" r="0" t="0"/>
          <a:stretch/>
        </p:blipFill>
        <p:spPr>
          <a:xfrm>
            <a:off x="305722" y="1888379"/>
            <a:ext cx="8259223" cy="4144125"/>
          </a:xfrm>
          <a:prstGeom prst="rect">
            <a:avLst/>
          </a:prstGeom>
          <a:noFill/>
          <a:ln>
            <a:noFill/>
          </a:ln>
        </p:spPr>
      </p:pic>
      <p:sp>
        <p:nvSpPr>
          <p:cNvPr id="77" name="Google Shape;77;g2a3012602fc_1_1"/>
          <p:cNvSpPr txBox="1"/>
          <p:nvPr/>
        </p:nvSpPr>
        <p:spPr>
          <a:xfrm>
            <a:off x="461800" y="5715000"/>
            <a:ext cx="7996500" cy="656700"/>
          </a:xfrm>
          <a:prstGeom prst="rect">
            <a:avLst/>
          </a:prstGeom>
          <a:noFill/>
          <a:ln>
            <a:noFill/>
          </a:ln>
        </p:spPr>
        <p:txBody>
          <a:bodyPr anchorCtr="0" anchor="t" bIns="121900" lIns="121900" spcFirstLastPara="1" rIns="121900" wrap="square" tIns="121900">
            <a:spAutoFit/>
          </a:bodyPr>
          <a:lstStyle/>
          <a:p>
            <a:pPr indent="0" lvl="0" marL="0" marR="0" rtl="0" algn="l">
              <a:lnSpc>
                <a:spcPct val="100000"/>
              </a:lnSpc>
              <a:spcBef>
                <a:spcPts val="0"/>
              </a:spcBef>
              <a:spcAft>
                <a:spcPts val="0"/>
              </a:spcAft>
              <a:buClr>
                <a:srgbClr val="000000"/>
              </a:buClr>
              <a:buSzPts val="1333"/>
              <a:buFont typeface="Arial"/>
              <a:buNone/>
            </a:pPr>
            <a:r>
              <a:t/>
            </a:r>
            <a:endParaRPr b="0" i="0" sz="1333"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333"/>
              <a:buFont typeface="Arial"/>
              <a:buNone/>
            </a:pPr>
            <a:r>
              <a:rPr b="0" i="0" lang="en-US" sz="1333" u="none" cap="none" strike="noStrike">
                <a:solidFill>
                  <a:schemeClr val="dk1"/>
                </a:solidFill>
                <a:latin typeface="Calibri"/>
                <a:ea typeface="Calibri"/>
                <a:cs typeface="Calibri"/>
                <a:sym typeface="Calibri"/>
              </a:rPr>
              <a:t>https://www.linkedin.com/in/gunnarkleemann/</a:t>
            </a:r>
            <a:endParaRPr b="0" i="0" sz="1333" u="none" cap="none" strike="noStrike">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4"/>
          <p:cNvSpPr txBox="1"/>
          <p:nvPr>
            <p:ph type="title"/>
          </p:nvPr>
        </p:nvSpPr>
        <p:spPr>
          <a:xfrm>
            <a:off x="0" y="0"/>
            <a:ext cx="12192000" cy="990600"/>
          </a:xfrm>
          <a:prstGeom prst="rect">
            <a:avLst/>
          </a:prstGeom>
          <a:gradFill>
            <a:gsLst>
              <a:gs pos="0">
                <a:srgbClr val="CACACA"/>
              </a:gs>
              <a:gs pos="35000">
                <a:srgbClr val="D9D9D9"/>
              </a:gs>
              <a:gs pos="100000">
                <a:srgbClr val="F1F1F1"/>
              </a:gs>
            </a:gsLst>
            <a:lin ang="16200000" scaled="0"/>
          </a:gradFill>
          <a:ln cap="flat" cmpd="sng" w="9525">
            <a:solidFill>
              <a:srgbClr val="777777"/>
            </a:solidFill>
            <a:prstDash val="solid"/>
            <a:round/>
            <a:headEnd len="sm" w="sm" type="none"/>
            <a:tailEnd len="sm" w="sm" type="none"/>
          </a:ln>
          <a:effectLst>
            <a:outerShdw blurRad="40000" rotWithShape="0" dir="5400000" dist="20000">
              <a:srgbClr val="000000">
                <a:alpha val="37254"/>
              </a:srgbClr>
            </a:outerShdw>
          </a:effectLst>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C00000"/>
              </a:buClr>
              <a:buSzPts val="4400"/>
              <a:buFont typeface="Calibri"/>
              <a:buNone/>
            </a:pPr>
            <a:r>
              <a:rPr lang="en-US"/>
              <a:t>Explain then practice</a:t>
            </a:r>
            <a:endParaRPr/>
          </a:p>
        </p:txBody>
      </p:sp>
      <p:pic>
        <p:nvPicPr>
          <p:cNvPr id="83" name="Google Shape;83;p4"/>
          <p:cNvPicPr preferRelativeResize="0"/>
          <p:nvPr/>
        </p:nvPicPr>
        <p:blipFill rotWithShape="1">
          <a:blip r:embed="rId3">
            <a:alphaModFix/>
          </a:blip>
          <a:srcRect b="0" l="0" r="0" t="0"/>
          <a:stretch/>
        </p:blipFill>
        <p:spPr>
          <a:xfrm>
            <a:off x="306534" y="1829801"/>
            <a:ext cx="6120421" cy="3809100"/>
          </a:xfrm>
          <a:prstGeom prst="rect">
            <a:avLst/>
          </a:prstGeom>
          <a:noFill/>
          <a:ln>
            <a:noFill/>
          </a:ln>
        </p:spPr>
      </p:pic>
      <p:pic>
        <p:nvPicPr>
          <p:cNvPr id="84" name="Google Shape;84;p4"/>
          <p:cNvPicPr preferRelativeResize="0"/>
          <p:nvPr/>
        </p:nvPicPr>
        <p:blipFill rotWithShape="1">
          <a:blip r:embed="rId4">
            <a:alphaModFix/>
          </a:blip>
          <a:srcRect b="0" l="0" r="0" t="0"/>
          <a:stretch/>
        </p:blipFill>
        <p:spPr>
          <a:xfrm>
            <a:off x="6999234" y="1847768"/>
            <a:ext cx="4929335" cy="3865170"/>
          </a:xfrm>
          <a:prstGeom prst="rect">
            <a:avLst/>
          </a:prstGeom>
          <a:noFill/>
          <a:ln>
            <a:noFill/>
          </a:ln>
        </p:spPr>
      </p:pic>
      <p:sp>
        <p:nvSpPr>
          <p:cNvPr id="85" name="Google Shape;85;p4"/>
          <p:cNvSpPr txBox="1"/>
          <p:nvPr/>
        </p:nvSpPr>
        <p:spPr>
          <a:xfrm>
            <a:off x="6999225" y="1170675"/>
            <a:ext cx="48489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200">
                <a:solidFill>
                  <a:schemeClr val="dk1"/>
                </a:solidFill>
                <a:latin typeface="Calibri"/>
                <a:ea typeface="Calibri"/>
                <a:cs typeface="Calibri"/>
                <a:sym typeface="Calibri"/>
              </a:rPr>
              <a:t>Butterfly kick</a:t>
            </a:r>
            <a:endParaRPr sz="3200">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5"/>
          <p:cNvSpPr txBox="1"/>
          <p:nvPr>
            <p:ph idx="1" type="body"/>
          </p:nvPr>
        </p:nvSpPr>
        <p:spPr>
          <a:xfrm>
            <a:off x="406400" y="1219200"/>
            <a:ext cx="11582400" cy="51816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1"/>
              </a:buClr>
              <a:buSzPts val="2200"/>
              <a:buNone/>
            </a:pPr>
            <a:r>
              <a:rPr lang="en-US" sz="2200">
                <a:solidFill>
                  <a:schemeClr val="dk1"/>
                </a:solidFill>
              </a:rPr>
              <a:t>What is your professional background and job title? </a:t>
            </a:r>
            <a:endParaRPr/>
          </a:p>
          <a:p>
            <a:pPr indent="-203200" lvl="0" marL="342900" rtl="0" algn="l">
              <a:lnSpc>
                <a:spcPct val="100000"/>
              </a:lnSpc>
              <a:spcBef>
                <a:spcPts val="440"/>
              </a:spcBef>
              <a:spcAft>
                <a:spcPts val="0"/>
              </a:spcAft>
              <a:buClr>
                <a:schemeClr val="dk1"/>
              </a:buClr>
              <a:buSzPts val="2200"/>
              <a:buNone/>
            </a:pPr>
            <a:r>
              <a:t/>
            </a:r>
            <a:endParaRPr sz="2200">
              <a:solidFill>
                <a:schemeClr val="dk1"/>
              </a:solidFill>
            </a:endParaRPr>
          </a:p>
          <a:p>
            <a:pPr indent="0" lvl="0" marL="0" rtl="0" algn="l">
              <a:lnSpc>
                <a:spcPct val="100000"/>
              </a:lnSpc>
              <a:spcBef>
                <a:spcPts val="440"/>
              </a:spcBef>
              <a:spcAft>
                <a:spcPts val="0"/>
              </a:spcAft>
              <a:buClr>
                <a:schemeClr val="dk1"/>
              </a:buClr>
              <a:buSzPts val="2200"/>
              <a:buNone/>
            </a:pPr>
            <a:r>
              <a:rPr lang="en-US" sz="2200">
                <a:solidFill>
                  <a:schemeClr val="dk1"/>
                </a:solidFill>
              </a:rPr>
              <a:t>What's your experience with Python (or R)?</a:t>
            </a:r>
            <a:endParaRPr/>
          </a:p>
          <a:p>
            <a:pPr indent="0" lvl="1" marL="288811" rtl="0" algn="l">
              <a:lnSpc>
                <a:spcPct val="100000"/>
              </a:lnSpc>
              <a:spcBef>
                <a:spcPts val="360"/>
              </a:spcBef>
              <a:spcAft>
                <a:spcPts val="0"/>
              </a:spcAft>
              <a:buClr>
                <a:schemeClr val="dk1"/>
              </a:buClr>
              <a:buSzPts val="1800"/>
              <a:buNone/>
            </a:pPr>
            <a:r>
              <a:rPr lang="en-US" sz="1800">
                <a:solidFill>
                  <a:srgbClr val="A5421A"/>
                </a:solidFill>
              </a:rPr>
              <a:t>daily / occasionally / a while ago / a college class / never </a:t>
            </a:r>
            <a:endParaRPr/>
          </a:p>
          <a:p>
            <a:pPr indent="0" lvl="1" marL="288811" rtl="0" algn="l">
              <a:lnSpc>
                <a:spcPct val="100000"/>
              </a:lnSpc>
              <a:spcBef>
                <a:spcPts val="360"/>
              </a:spcBef>
              <a:spcAft>
                <a:spcPts val="0"/>
              </a:spcAft>
              <a:buClr>
                <a:schemeClr val="dk1"/>
              </a:buClr>
              <a:buSzPts val="1800"/>
              <a:buNone/>
            </a:pPr>
            <a:r>
              <a:t/>
            </a:r>
            <a:endParaRPr sz="1800">
              <a:solidFill>
                <a:schemeClr val="dk1"/>
              </a:solidFill>
            </a:endParaRPr>
          </a:p>
          <a:p>
            <a:pPr indent="0" lvl="0" marL="0" rtl="0" algn="l">
              <a:lnSpc>
                <a:spcPct val="100000"/>
              </a:lnSpc>
              <a:spcBef>
                <a:spcPts val="440"/>
              </a:spcBef>
              <a:spcAft>
                <a:spcPts val="0"/>
              </a:spcAft>
              <a:buClr>
                <a:schemeClr val="dk1"/>
              </a:buClr>
              <a:buSzPts val="2200"/>
              <a:buNone/>
            </a:pPr>
            <a:r>
              <a:rPr lang="en-US" sz="2200">
                <a:solidFill>
                  <a:schemeClr val="dk1"/>
                </a:solidFill>
              </a:rPr>
              <a:t>What's your current analytic tool or how do you currently deal with data?</a:t>
            </a:r>
            <a:endParaRPr/>
          </a:p>
          <a:p>
            <a:pPr indent="0" lvl="1" marL="288811" rtl="0" algn="l">
              <a:lnSpc>
                <a:spcPct val="100000"/>
              </a:lnSpc>
              <a:spcBef>
                <a:spcPts val="360"/>
              </a:spcBef>
              <a:spcAft>
                <a:spcPts val="0"/>
              </a:spcAft>
              <a:buClr>
                <a:schemeClr val="dk1"/>
              </a:buClr>
              <a:buSzPts val="1800"/>
              <a:buNone/>
            </a:pPr>
            <a:r>
              <a:rPr lang="en-US" sz="1800">
                <a:solidFill>
                  <a:srgbClr val="A5421A"/>
                </a:solidFill>
              </a:rPr>
              <a:t>Python / PowerBI / Tableau / Excel / Alteryx</a:t>
            </a:r>
            <a:endParaRPr/>
          </a:p>
          <a:p>
            <a:pPr indent="0" lvl="1" marL="288811" rtl="0" algn="l">
              <a:lnSpc>
                <a:spcPct val="100000"/>
              </a:lnSpc>
              <a:spcBef>
                <a:spcPts val="440"/>
              </a:spcBef>
              <a:spcAft>
                <a:spcPts val="0"/>
              </a:spcAft>
              <a:buClr>
                <a:schemeClr val="dk1"/>
              </a:buClr>
              <a:buSzPts val="2200"/>
              <a:buNone/>
            </a:pPr>
            <a:r>
              <a:t/>
            </a:r>
            <a:endParaRPr sz="2200">
              <a:solidFill>
                <a:schemeClr val="dk1"/>
              </a:solidFill>
            </a:endParaRPr>
          </a:p>
          <a:p>
            <a:pPr indent="0" lvl="0" marL="0" rtl="0" algn="l">
              <a:lnSpc>
                <a:spcPct val="100000"/>
              </a:lnSpc>
              <a:spcBef>
                <a:spcPts val="440"/>
              </a:spcBef>
              <a:spcAft>
                <a:spcPts val="0"/>
              </a:spcAft>
              <a:buClr>
                <a:schemeClr val="dk1"/>
              </a:buClr>
              <a:buSzPts val="2200"/>
              <a:buNone/>
            </a:pPr>
            <a:r>
              <a:rPr lang="en-US" sz="2200">
                <a:solidFill>
                  <a:schemeClr val="dk1"/>
                </a:solidFill>
              </a:rPr>
              <a:t>Is there a topic of particular interest to you in the class outline or do you have a project in mind-- or: what's your goal for the class? </a:t>
            </a:r>
            <a:endParaRPr/>
          </a:p>
          <a:p>
            <a:pPr indent="-228600" lvl="0" marL="342900" rtl="0" algn="l">
              <a:lnSpc>
                <a:spcPct val="100000"/>
              </a:lnSpc>
              <a:spcBef>
                <a:spcPts val="360"/>
              </a:spcBef>
              <a:spcAft>
                <a:spcPts val="0"/>
              </a:spcAft>
              <a:buClr>
                <a:schemeClr val="dk1"/>
              </a:buClr>
              <a:buSzPts val="1800"/>
              <a:buNone/>
            </a:pPr>
            <a:r>
              <a:t/>
            </a:r>
            <a:endParaRPr sz="1800">
              <a:solidFill>
                <a:schemeClr val="dk1"/>
              </a:solidFill>
            </a:endParaRPr>
          </a:p>
          <a:p>
            <a:pPr indent="0" lvl="0" marL="0" rtl="0" algn="l">
              <a:lnSpc>
                <a:spcPct val="100000"/>
              </a:lnSpc>
              <a:spcBef>
                <a:spcPts val="440"/>
              </a:spcBef>
              <a:spcAft>
                <a:spcPts val="0"/>
              </a:spcAft>
              <a:buClr>
                <a:schemeClr val="dk1"/>
              </a:buClr>
              <a:buSzPts val="2200"/>
              <a:buNone/>
            </a:pPr>
            <a:r>
              <a:rPr lang="en-US" sz="2200">
                <a:solidFill>
                  <a:schemeClr val="dk1"/>
                </a:solidFill>
              </a:rPr>
              <a:t>What do you want out of this class?</a:t>
            </a:r>
            <a:endParaRPr/>
          </a:p>
          <a:p>
            <a:pPr indent="-139700" lvl="0" marL="342900" rtl="0" algn="l">
              <a:lnSpc>
                <a:spcPct val="100000"/>
              </a:lnSpc>
              <a:spcBef>
                <a:spcPts val="640"/>
              </a:spcBef>
              <a:spcAft>
                <a:spcPts val="0"/>
              </a:spcAft>
              <a:buClr>
                <a:srgbClr val="3C5184"/>
              </a:buClr>
              <a:buSzPts val="3200"/>
              <a:buFont typeface="Arial"/>
              <a:buNone/>
            </a:pPr>
            <a:r>
              <a:t/>
            </a:r>
            <a:endParaRPr/>
          </a:p>
        </p:txBody>
      </p:sp>
      <p:sp>
        <p:nvSpPr>
          <p:cNvPr id="91" name="Google Shape;91;p5"/>
          <p:cNvSpPr txBox="1"/>
          <p:nvPr>
            <p:ph type="title"/>
          </p:nvPr>
        </p:nvSpPr>
        <p:spPr>
          <a:xfrm>
            <a:off x="0" y="0"/>
            <a:ext cx="12192000" cy="990600"/>
          </a:xfrm>
          <a:prstGeom prst="rect">
            <a:avLst/>
          </a:prstGeom>
          <a:gradFill>
            <a:gsLst>
              <a:gs pos="0">
                <a:srgbClr val="CACACA"/>
              </a:gs>
              <a:gs pos="35000">
                <a:srgbClr val="D9D9D9"/>
              </a:gs>
              <a:gs pos="100000">
                <a:srgbClr val="F1F1F1"/>
              </a:gs>
            </a:gsLst>
            <a:lin ang="16200000" scaled="0"/>
          </a:gradFill>
          <a:ln cap="flat" cmpd="sng" w="9525">
            <a:solidFill>
              <a:srgbClr val="777777"/>
            </a:solidFill>
            <a:prstDash val="solid"/>
            <a:round/>
            <a:headEnd len="sm" w="sm" type="none"/>
            <a:tailEnd len="sm" w="sm" type="none"/>
          </a:ln>
          <a:effectLst>
            <a:outerShdw blurRad="40000" rotWithShape="0" dir="5400000" dist="20000">
              <a:srgbClr val="000000">
                <a:alpha val="37254"/>
              </a:srgbClr>
            </a:outerShdw>
          </a:effectLst>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C00000"/>
              </a:buClr>
              <a:buSzPts val="4400"/>
              <a:buFont typeface="Calibri"/>
              <a:buNone/>
            </a:pPr>
            <a:r>
              <a:rPr lang="en-US"/>
              <a:t>Student introduction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6"/>
          <p:cNvSpPr txBox="1"/>
          <p:nvPr>
            <p:ph idx="1" type="body"/>
          </p:nvPr>
        </p:nvSpPr>
        <p:spPr>
          <a:xfrm>
            <a:off x="406400" y="1219200"/>
            <a:ext cx="11582400" cy="5181600"/>
          </a:xfrm>
          <a:prstGeom prst="rect">
            <a:avLst/>
          </a:prstGeom>
          <a:noFill/>
          <a:ln>
            <a:noFill/>
          </a:ln>
        </p:spPr>
        <p:txBody>
          <a:bodyPr anchorCtr="0" anchor="t" bIns="45700" lIns="91425" spcFirstLastPara="1" rIns="91425" wrap="square" tIns="45700">
            <a:normAutofit/>
          </a:bodyPr>
          <a:lstStyle/>
          <a:p>
            <a:pPr indent="-431800" lvl="0" marL="457200" rtl="0" algn="l">
              <a:lnSpc>
                <a:spcPct val="100000"/>
              </a:lnSpc>
              <a:spcBef>
                <a:spcPts val="448"/>
              </a:spcBef>
              <a:spcAft>
                <a:spcPts val="0"/>
              </a:spcAft>
              <a:buSzPts val="3200"/>
              <a:buChar char="-"/>
            </a:pPr>
            <a:r>
              <a:rPr lang="en-US"/>
              <a:t>Labs in github repo</a:t>
            </a:r>
            <a:endParaRPr/>
          </a:p>
          <a:p>
            <a:pPr indent="457200" lvl="0" marL="457200" rtl="0" algn="l">
              <a:lnSpc>
                <a:spcPct val="100000"/>
              </a:lnSpc>
              <a:spcBef>
                <a:spcPts val="448"/>
              </a:spcBef>
              <a:spcAft>
                <a:spcPts val="0"/>
              </a:spcAft>
              <a:buNone/>
            </a:pPr>
            <a:r>
              <a:rPr lang="en-US"/>
              <a:t>https://github.com/BerkeleyDataScienceGroup/8716_material</a:t>
            </a:r>
            <a:endParaRPr/>
          </a:p>
          <a:p>
            <a:pPr indent="-431800" lvl="0" marL="457200" rtl="0" algn="l">
              <a:lnSpc>
                <a:spcPct val="100000"/>
              </a:lnSpc>
              <a:spcBef>
                <a:spcPts val="448"/>
              </a:spcBef>
              <a:spcAft>
                <a:spcPts val="0"/>
              </a:spcAft>
              <a:buSzPts val="3200"/>
              <a:buChar char="-"/>
            </a:pPr>
            <a:r>
              <a:rPr lang="en-US"/>
              <a:t>AWS login </a:t>
            </a:r>
            <a:endParaRPr/>
          </a:p>
          <a:p>
            <a:pPr indent="0" lvl="0" marL="0" rtl="0" algn="l">
              <a:lnSpc>
                <a:spcPct val="100000"/>
              </a:lnSpc>
              <a:spcBef>
                <a:spcPts val="448"/>
              </a:spcBef>
              <a:spcAft>
                <a:spcPts val="0"/>
              </a:spcAft>
              <a:buNone/>
            </a:pPr>
            <a:r>
              <a:rPr lang="en-US"/>
              <a:t>		emailed</a:t>
            </a:r>
            <a:endParaRPr/>
          </a:p>
          <a:p>
            <a:pPr indent="-431800" lvl="0" marL="457200" rtl="0" algn="l">
              <a:lnSpc>
                <a:spcPct val="100000"/>
              </a:lnSpc>
              <a:spcBef>
                <a:spcPts val="448"/>
              </a:spcBef>
              <a:spcAft>
                <a:spcPts val="0"/>
              </a:spcAft>
              <a:buSzPts val="3200"/>
              <a:buChar char="-"/>
            </a:pPr>
            <a:r>
              <a:rPr lang="en-US"/>
              <a:t>Backup openAI code </a:t>
            </a:r>
            <a:endParaRPr/>
          </a:p>
          <a:p>
            <a:pPr indent="0" lvl="0" marL="0" rtl="0" algn="l">
              <a:lnSpc>
                <a:spcPct val="100000"/>
              </a:lnSpc>
              <a:spcBef>
                <a:spcPts val="448"/>
              </a:spcBef>
              <a:spcAft>
                <a:spcPts val="0"/>
              </a:spcAft>
              <a:buNone/>
            </a:pPr>
            <a:r>
              <a:rPr lang="en-US"/>
              <a:t>		I will give this to you in class but also make your own</a:t>
            </a:r>
            <a:endParaRPr/>
          </a:p>
          <a:p>
            <a:pPr indent="-431800" lvl="0" marL="457200" rtl="0" algn="l">
              <a:lnSpc>
                <a:spcPct val="100000"/>
              </a:lnSpc>
              <a:spcBef>
                <a:spcPts val="448"/>
              </a:spcBef>
              <a:spcAft>
                <a:spcPts val="0"/>
              </a:spcAft>
              <a:buSzPts val="3200"/>
              <a:buChar char="-"/>
            </a:pPr>
            <a:r>
              <a:rPr lang="en-US"/>
              <a:t>Backup student VMs</a:t>
            </a:r>
            <a:endParaRPr/>
          </a:p>
          <a:p>
            <a:pPr indent="0" lvl="0" marL="457200" rtl="0" algn="l">
              <a:lnSpc>
                <a:spcPct val="100000"/>
              </a:lnSpc>
              <a:spcBef>
                <a:spcPts val="448"/>
              </a:spcBef>
              <a:spcAft>
                <a:spcPts val="0"/>
              </a:spcAft>
              <a:buNone/>
            </a:pPr>
            <a:r>
              <a:rPr lang="en-US"/>
              <a:t>	emailed</a:t>
            </a:r>
            <a:endParaRPr/>
          </a:p>
          <a:p>
            <a:pPr indent="0" lvl="0" marL="457200" rtl="0" algn="l">
              <a:lnSpc>
                <a:spcPct val="100000"/>
              </a:lnSpc>
              <a:spcBef>
                <a:spcPts val="448"/>
              </a:spcBef>
              <a:spcAft>
                <a:spcPts val="0"/>
              </a:spcAft>
              <a:buNone/>
            </a:pPr>
            <a:r>
              <a:t/>
            </a:r>
            <a:endParaRPr/>
          </a:p>
        </p:txBody>
      </p:sp>
      <p:sp>
        <p:nvSpPr>
          <p:cNvPr id="97" name="Google Shape;97;p6"/>
          <p:cNvSpPr txBox="1"/>
          <p:nvPr>
            <p:ph type="title"/>
          </p:nvPr>
        </p:nvSpPr>
        <p:spPr>
          <a:xfrm>
            <a:off x="0" y="0"/>
            <a:ext cx="12192000" cy="990600"/>
          </a:xfrm>
          <a:prstGeom prst="rect">
            <a:avLst/>
          </a:prstGeom>
          <a:gradFill>
            <a:gsLst>
              <a:gs pos="0">
                <a:srgbClr val="CACACA"/>
              </a:gs>
              <a:gs pos="35000">
                <a:srgbClr val="D9D9D9"/>
              </a:gs>
              <a:gs pos="100000">
                <a:srgbClr val="F1F1F1"/>
              </a:gs>
            </a:gsLst>
            <a:lin ang="16200000" scaled="0"/>
          </a:gradFill>
          <a:ln cap="flat" cmpd="sng" w="9525">
            <a:solidFill>
              <a:srgbClr val="777777"/>
            </a:solidFill>
            <a:prstDash val="solid"/>
            <a:round/>
            <a:headEnd len="sm" w="sm" type="none"/>
            <a:tailEnd len="sm" w="sm" type="none"/>
          </a:ln>
          <a:effectLst>
            <a:outerShdw blurRad="40000" rotWithShape="0" dir="5400000" dist="20000">
              <a:srgbClr val="000000">
                <a:alpha val="37254"/>
              </a:srgbClr>
            </a:outerShdw>
          </a:effectLst>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C00000"/>
              </a:buClr>
              <a:buSzPts val="4400"/>
              <a:buFont typeface="Calibri"/>
              <a:buNone/>
            </a:pPr>
            <a:r>
              <a:rPr lang="en-US"/>
              <a:t>Materials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2014-06-12T15:04:38Z</dcterms:created>
  <dc:creator>Evan Carey</dc:creator>
</cp:coreProperties>
</file>